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4.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5.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6.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7.xml" ContentType="application/vnd.openxmlformats-officedocument.theme+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theme/themeOverride2.xml" ContentType="application/vnd.openxmlformats-officedocument.themeOverride+xml"/>
  <Override PartName="/ppt/charts/chart4.xml" ContentType="application/vnd.openxmlformats-officedocument.drawingml.chart+xml"/>
  <Override PartName="/ppt/charts/chart5.xml" ContentType="application/vnd.openxmlformats-officedocument.drawingml.chart+xml"/>
  <Override PartName="/ppt/notesSlides/notesSlide1.xml" ContentType="application/vnd.openxmlformats-officedocument.presentationml.notesSlide+xml"/>
  <Override PartName="/ppt/charts/chart6.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3" r:id="rId2"/>
    <p:sldMasterId id="2147483694" r:id="rId3"/>
    <p:sldMasterId id="2147483712" r:id="rId4"/>
    <p:sldMasterId id="2147483727" r:id="rId5"/>
    <p:sldMasterId id="2147483751" r:id="rId6"/>
    <p:sldMasterId id="2147483775" r:id="rId7"/>
    <p:sldMasterId id="2147483797" r:id="rId8"/>
  </p:sldMasterIdLst>
  <p:notesMasterIdLst>
    <p:notesMasterId r:id="rId21"/>
  </p:notesMasterIdLst>
  <p:sldIdLst>
    <p:sldId id="257" r:id="rId9"/>
    <p:sldId id="298" r:id="rId10"/>
    <p:sldId id="260" r:id="rId11"/>
    <p:sldId id="305" r:id="rId12"/>
    <p:sldId id="302" r:id="rId13"/>
    <p:sldId id="300" r:id="rId14"/>
    <p:sldId id="306" r:id="rId15"/>
    <p:sldId id="308" r:id="rId16"/>
    <p:sldId id="307" r:id="rId17"/>
    <p:sldId id="281" r:id="rId18"/>
    <p:sldId id="283" r:id="rId19"/>
    <p:sldId id="290"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3C1E"/>
    <a:srgbClr val="FDEDEF"/>
    <a:srgbClr val="FEF0F2"/>
    <a:srgbClr val="CE1126"/>
    <a:srgbClr val="226592"/>
    <a:srgbClr val="C985B2"/>
    <a:srgbClr val="F8AAB3"/>
    <a:srgbClr val="FCDCE0"/>
    <a:srgbClr val="FFFBFB"/>
    <a:srgbClr val="FDDF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8" autoAdjust="0"/>
  </p:normalViewPr>
  <p:slideViewPr>
    <p:cSldViewPr>
      <p:cViewPr>
        <p:scale>
          <a:sx n="100" d="100"/>
          <a:sy n="100" d="100"/>
        </p:scale>
        <p:origin x="-294" y="-162"/>
      </p:cViewPr>
      <p:guideLst>
        <p:guide orient="horz" pos="2160"/>
        <p:guide pos="2880"/>
      </p:guideLst>
    </p:cSldViewPr>
  </p:slideViewPr>
  <p:outlineViewPr>
    <p:cViewPr>
      <p:scale>
        <a:sx n="33" d="100"/>
        <a:sy n="33" d="100"/>
      </p:scale>
      <p:origin x="0" y="378"/>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1.xlsx"/></Relationships>
</file>

<file path=ppt/charts/_rels/chart2.xml.rels><?xml version="1.0" encoding="UTF-8" standalone="yes"?>
<Relationships xmlns="http://schemas.openxmlformats.org/package/2006/relationships"><Relationship Id="rId2" Type="http://schemas.openxmlformats.org/officeDocument/2006/relationships/package" Target="../embeddings/_____Microsoft_Excel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package" Target="../embeddings/_____Microsoft_Excel3.xlsx"/><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1" Type="http://schemas.openxmlformats.org/officeDocument/2006/relationships/package" Target="../embeddings/_____Microsoft_Excel4.xlsx"/></Relationships>
</file>

<file path=ppt/charts/_rels/chart5.xml.rels><?xml version="1.0" encoding="UTF-8" standalone="yes"?>
<Relationships xmlns="http://schemas.openxmlformats.org/package/2006/relationships"><Relationship Id="rId1" Type="http://schemas.openxmlformats.org/officeDocument/2006/relationships/package" Target="../embeddings/_____Microsoft_Excel5.xlsx"/></Relationships>
</file>

<file path=ppt/charts/_rels/chart6.xml.rels><?xml version="1.0" encoding="UTF-8" standalone="yes"?>
<Relationships xmlns="http://schemas.openxmlformats.org/package/2006/relationships"><Relationship Id="rId1" Type="http://schemas.openxmlformats.org/officeDocument/2006/relationships/package" Target="../embeddings/_____Microsoft_Excel6.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9077851648916264E-2"/>
          <c:y val="6.1948142708654827E-2"/>
          <c:w val="0.92415935226063128"/>
          <c:h val="0.81329175668436871"/>
        </c:manualLayout>
      </c:layout>
      <c:barChart>
        <c:barDir val="col"/>
        <c:grouping val="clustered"/>
        <c:varyColors val="0"/>
        <c:ser>
          <c:idx val="0"/>
          <c:order val="0"/>
          <c:tx>
            <c:strRef>
              <c:f>Лист1!$A$2</c:f>
              <c:strCache>
                <c:ptCount val="1"/>
                <c:pt idx="0">
                  <c:v>Биржевые</c:v>
                </c:pt>
              </c:strCache>
            </c:strRef>
          </c:tx>
          <c:spPr>
            <a:solidFill>
              <a:schemeClr val="accent3"/>
            </a:solidFill>
          </c:spPr>
          <c:invertIfNegative val="0"/>
          <c:cat>
            <c:strRef>
              <c:f>Лист1!$B$1:$F$1</c:f>
              <c:strCache>
                <c:ptCount val="5"/>
                <c:pt idx="0">
                  <c:v>2008</c:v>
                </c:pt>
                <c:pt idx="1">
                  <c:v>2009</c:v>
                </c:pt>
                <c:pt idx="2">
                  <c:v>2010</c:v>
                </c:pt>
                <c:pt idx="3">
                  <c:v>2011</c:v>
                </c:pt>
                <c:pt idx="4">
                  <c:v>2012</c:v>
                </c:pt>
              </c:strCache>
            </c:strRef>
          </c:cat>
          <c:val>
            <c:numRef>
              <c:f>Лист1!$B$2:$F$2</c:f>
              <c:numCache>
                <c:formatCode>0</c:formatCode>
                <c:ptCount val="5"/>
                <c:pt idx="0">
                  <c:v>15.6</c:v>
                </c:pt>
                <c:pt idx="1">
                  <c:v>143.6</c:v>
                </c:pt>
                <c:pt idx="2">
                  <c:v>354.3</c:v>
                </c:pt>
                <c:pt idx="3">
                  <c:v>307.60000000000002</c:v>
                </c:pt>
                <c:pt idx="4">
                  <c:v>477</c:v>
                </c:pt>
              </c:numCache>
            </c:numRef>
          </c:val>
        </c:ser>
        <c:ser>
          <c:idx val="1"/>
          <c:order val="1"/>
          <c:tx>
            <c:strRef>
              <c:f>Лист1!$A$3</c:f>
              <c:strCache>
                <c:ptCount val="1"/>
                <c:pt idx="0">
                  <c:v>Корпоративные</c:v>
                </c:pt>
              </c:strCache>
            </c:strRef>
          </c:tx>
          <c:spPr>
            <a:solidFill>
              <a:schemeClr val="accent5"/>
            </a:solidFill>
          </c:spPr>
          <c:invertIfNegative val="0"/>
          <c:cat>
            <c:strRef>
              <c:f>Лист1!$B$1:$F$1</c:f>
              <c:strCache>
                <c:ptCount val="5"/>
                <c:pt idx="0">
                  <c:v>2008</c:v>
                </c:pt>
                <c:pt idx="1">
                  <c:v>2009</c:v>
                </c:pt>
                <c:pt idx="2">
                  <c:v>2010</c:v>
                </c:pt>
                <c:pt idx="3">
                  <c:v>2011</c:v>
                </c:pt>
                <c:pt idx="4">
                  <c:v>2012</c:v>
                </c:pt>
              </c:strCache>
            </c:strRef>
          </c:cat>
          <c:val>
            <c:numRef>
              <c:f>Лист1!$B$3:$F$3</c:f>
              <c:numCache>
                <c:formatCode>0</c:formatCode>
                <c:ptCount val="5"/>
                <c:pt idx="0">
                  <c:v>502.7</c:v>
                </c:pt>
                <c:pt idx="1">
                  <c:v>750</c:v>
                </c:pt>
                <c:pt idx="2">
                  <c:v>480</c:v>
                </c:pt>
                <c:pt idx="3">
                  <c:v>610.70000000000005</c:v>
                </c:pt>
                <c:pt idx="4">
                  <c:v>737</c:v>
                </c:pt>
              </c:numCache>
            </c:numRef>
          </c:val>
        </c:ser>
        <c:ser>
          <c:idx val="2"/>
          <c:order val="2"/>
          <c:tx>
            <c:strRef>
              <c:f>Лист1!$A$4</c:f>
              <c:strCache>
                <c:ptCount val="1"/>
                <c:pt idx="0">
                  <c:v>Региональные</c:v>
                </c:pt>
              </c:strCache>
            </c:strRef>
          </c:tx>
          <c:spPr>
            <a:solidFill>
              <a:schemeClr val="accent4"/>
            </a:solidFill>
          </c:spPr>
          <c:invertIfNegative val="0"/>
          <c:cat>
            <c:strRef>
              <c:f>Лист1!$B$1:$F$1</c:f>
              <c:strCache>
                <c:ptCount val="5"/>
                <c:pt idx="0">
                  <c:v>2008</c:v>
                </c:pt>
                <c:pt idx="1">
                  <c:v>2009</c:v>
                </c:pt>
                <c:pt idx="2">
                  <c:v>2010</c:v>
                </c:pt>
                <c:pt idx="3">
                  <c:v>2011</c:v>
                </c:pt>
                <c:pt idx="4">
                  <c:v>2012</c:v>
                </c:pt>
              </c:strCache>
            </c:strRef>
          </c:cat>
          <c:val>
            <c:numRef>
              <c:f>Лист1!$B$4:$F$4</c:f>
              <c:numCache>
                <c:formatCode>0</c:formatCode>
                <c:ptCount val="5"/>
                <c:pt idx="0">
                  <c:v>96.8</c:v>
                </c:pt>
                <c:pt idx="1">
                  <c:v>111.5</c:v>
                </c:pt>
                <c:pt idx="2">
                  <c:v>100.3</c:v>
                </c:pt>
                <c:pt idx="3">
                  <c:v>53.7</c:v>
                </c:pt>
                <c:pt idx="4">
                  <c:v>115</c:v>
                </c:pt>
              </c:numCache>
            </c:numRef>
          </c:val>
        </c:ser>
        <c:dLbls>
          <c:dLblPos val="outEnd"/>
          <c:showLegendKey val="0"/>
          <c:showVal val="1"/>
          <c:showCatName val="0"/>
          <c:showSerName val="0"/>
          <c:showPercent val="0"/>
          <c:showBubbleSize val="0"/>
        </c:dLbls>
        <c:gapWidth val="70"/>
        <c:axId val="32053120"/>
        <c:axId val="32054656"/>
      </c:barChart>
      <c:catAx>
        <c:axId val="32053120"/>
        <c:scaling>
          <c:orientation val="minMax"/>
        </c:scaling>
        <c:delete val="0"/>
        <c:axPos val="b"/>
        <c:majorTickMark val="out"/>
        <c:minorTickMark val="none"/>
        <c:tickLblPos val="nextTo"/>
        <c:crossAx val="32054656"/>
        <c:crosses val="autoZero"/>
        <c:auto val="1"/>
        <c:lblAlgn val="ctr"/>
        <c:lblOffset val="100"/>
        <c:noMultiLvlLbl val="0"/>
      </c:catAx>
      <c:valAx>
        <c:axId val="32054656"/>
        <c:scaling>
          <c:orientation val="minMax"/>
        </c:scaling>
        <c:delete val="0"/>
        <c:axPos val="l"/>
        <c:numFmt formatCode="0" sourceLinked="1"/>
        <c:majorTickMark val="out"/>
        <c:minorTickMark val="none"/>
        <c:tickLblPos val="nextTo"/>
        <c:crossAx val="32053120"/>
        <c:crosses val="autoZero"/>
        <c:crossBetween val="between"/>
      </c:valAx>
    </c:plotArea>
    <c:legend>
      <c:legendPos val="r"/>
      <c:layout>
        <c:manualLayout>
          <c:xMode val="edge"/>
          <c:yMode val="edge"/>
          <c:x val="7.7833322251768727E-2"/>
          <c:y val="3.8358072221494399E-2"/>
          <c:w val="0.2412653891224131"/>
          <c:h val="0.19663389591588826"/>
        </c:manualLayout>
      </c:layout>
      <c:overlay val="1"/>
    </c:legend>
    <c:plotVisOnly val="1"/>
    <c:dispBlanksAs val="gap"/>
    <c:showDLblsOverMax val="0"/>
  </c:chart>
  <c:txPr>
    <a:bodyPr/>
    <a:lstStyle/>
    <a:p>
      <a:pPr>
        <a:defRPr sz="1000">
          <a:latin typeface="Tahoma" pitchFamily="34" charset="0"/>
          <a:ea typeface="Tahoma" pitchFamily="34" charset="0"/>
          <a:cs typeface="Tahoma" pitchFamily="34" charset="0"/>
        </a:defRPr>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7185133545966729"/>
          <c:y val="0"/>
          <c:w val="0.50664155853876647"/>
          <c:h val="1"/>
        </c:manualLayout>
      </c:layout>
      <c:pieChart>
        <c:varyColors val="1"/>
        <c:ser>
          <c:idx val="0"/>
          <c:order val="0"/>
          <c:tx>
            <c:strRef>
              <c:f>Лист1!$B$1</c:f>
              <c:strCache>
                <c:ptCount val="1"/>
                <c:pt idx="0">
                  <c:v>Сумма по полю Оборот, млрд.руб.</c:v>
                </c:pt>
              </c:strCache>
            </c:strRef>
          </c:tx>
          <c:explosion val="27"/>
          <c:dPt>
            <c:idx val="0"/>
            <c:bubble3D val="0"/>
            <c:explosion val="14"/>
            <c:spPr>
              <a:solidFill>
                <a:srgbClr val="A2AD00"/>
              </a:solidFill>
            </c:spPr>
          </c:dPt>
          <c:dPt>
            <c:idx val="1"/>
            <c:bubble3D val="0"/>
            <c:explosion val="0"/>
            <c:spPr>
              <a:solidFill>
                <a:srgbClr val="63B1E5"/>
              </a:solidFill>
            </c:spPr>
          </c:dPt>
          <c:dPt>
            <c:idx val="2"/>
            <c:bubble3D val="0"/>
            <c:explosion val="17"/>
            <c:spPr>
              <a:solidFill>
                <a:srgbClr val="FFA100"/>
              </a:solidFill>
            </c:spPr>
          </c:dPt>
          <c:dPt>
            <c:idx val="3"/>
            <c:bubble3D val="0"/>
            <c:explosion val="11"/>
            <c:spPr>
              <a:solidFill>
                <a:srgbClr val="000000"/>
              </a:solidFill>
            </c:spPr>
          </c:dPt>
          <c:dPt>
            <c:idx val="4"/>
            <c:bubble3D val="0"/>
            <c:explosion val="13"/>
            <c:spPr>
              <a:solidFill>
                <a:srgbClr val="E26EB2"/>
              </a:solidFill>
            </c:spPr>
          </c:dPt>
          <c:dLbls>
            <c:dLbl>
              <c:idx val="0"/>
              <c:layout>
                <c:manualLayout>
                  <c:x val="-8.0699816420454332E-2"/>
                  <c:y val="0.12957229447226226"/>
                </c:manualLayout>
              </c:layout>
              <c:dLblPos val="bestFit"/>
              <c:showLegendKey val="0"/>
              <c:showVal val="1"/>
              <c:showCatName val="0"/>
              <c:showSerName val="0"/>
              <c:showPercent val="0"/>
              <c:showBubbleSize val="0"/>
            </c:dLbl>
            <c:dLbl>
              <c:idx val="3"/>
              <c:numFmt formatCode="0.0%" sourceLinked="0"/>
              <c:spPr/>
              <c:txPr>
                <a:bodyPr/>
                <a:lstStyle/>
                <a:p>
                  <a:pPr>
                    <a:defRPr b="1">
                      <a:solidFill>
                        <a:schemeClr val="tx1"/>
                      </a:solidFill>
                    </a:defRPr>
                  </a:pPr>
                  <a:endParaRPr lang="ru-RU"/>
                </a:p>
              </c:txPr>
              <c:dLblPos val="bestFit"/>
              <c:showLegendKey val="0"/>
              <c:showVal val="1"/>
              <c:showCatName val="0"/>
              <c:showSerName val="0"/>
              <c:showPercent val="0"/>
              <c:showBubbleSize val="0"/>
            </c:dLbl>
            <c:numFmt formatCode="0.0%" sourceLinked="0"/>
            <c:txPr>
              <a:bodyPr/>
              <a:lstStyle/>
              <a:p>
                <a:pPr>
                  <a:defRPr b="1">
                    <a:solidFill>
                      <a:schemeClr val="bg1"/>
                    </a:solidFill>
                  </a:defRPr>
                </a:pPr>
                <a:endParaRPr lang="ru-RU"/>
              </a:p>
            </c:txPr>
            <c:dLblPos val="bestFit"/>
            <c:showLegendKey val="0"/>
            <c:showVal val="1"/>
            <c:showCatName val="0"/>
            <c:showSerName val="0"/>
            <c:showPercent val="0"/>
            <c:showBubbleSize val="0"/>
            <c:showLeaderLines val="1"/>
          </c:dLbls>
          <c:cat>
            <c:strRef>
              <c:f>Лист1!$A$2:$A$6</c:f>
              <c:strCache>
                <c:ptCount val="5"/>
                <c:pt idx="0">
                  <c:v>Юр. Лица</c:v>
                </c:pt>
                <c:pt idx="1">
                  <c:v>Дилеры</c:v>
                </c:pt>
                <c:pt idx="2">
                  <c:v>Нерезиденты</c:v>
                </c:pt>
                <c:pt idx="3">
                  <c:v>Физ. Лица</c:v>
                </c:pt>
                <c:pt idx="4">
                  <c:v>ДУ</c:v>
                </c:pt>
              </c:strCache>
            </c:strRef>
          </c:cat>
          <c:val>
            <c:numRef>
              <c:f>Лист1!$B$2:$B$6</c:f>
              <c:numCache>
                <c:formatCode>0.0%</c:formatCode>
                <c:ptCount val="5"/>
                <c:pt idx="0">
                  <c:v>0.12283646195470201</c:v>
                </c:pt>
                <c:pt idx="1">
                  <c:v>0.58676369393556516</c:v>
                </c:pt>
                <c:pt idx="2">
                  <c:v>8.4303061039318866E-2</c:v>
                </c:pt>
                <c:pt idx="3">
                  <c:v>2.1995612213680932E-3</c:v>
                </c:pt>
                <c:pt idx="4">
                  <c:v>0.20389722184904596</c:v>
                </c:pt>
              </c:numCache>
            </c:numRef>
          </c:val>
        </c:ser>
        <c:dLbls>
          <c:dLblPos val="bestFit"/>
          <c:showLegendKey val="0"/>
          <c:showVal val="1"/>
          <c:showCatName val="0"/>
          <c:showSerName val="0"/>
          <c:showPercent val="0"/>
          <c:showBubbleSize val="0"/>
          <c:showLeaderLines val="1"/>
        </c:dLbls>
        <c:firstSliceAng val="0"/>
      </c:pieChart>
    </c:plotArea>
    <c:legend>
      <c:legendPos val="l"/>
      <c:layout/>
      <c:overlay val="0"/>
    </c:legend>
    <c:plotVisOnly val="1"/>
    <c:dispBlanksAs val="gap"/>
    <c:showDLblsOverMax val="0"/>
  </c:chart>
  <c:txPr>
    <a:bodyPr/>
    <a:lstStyle/>
    <a:p>
      <a:pPr>
        <a:defRPr sz="1000">
          <a:latin typeface="Verdana" pitchFamily="34" charset="0"/>
          <a:ea typeface="Verdana" pitchFamily="34" charset="0"/>
          <a:cs typeface="Verdana" pitchFamily="34" charset="0"/>
        </a:defRPr>
      </a:pPr>
      <a:endParaRPr lang="ru-RU"/>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306365740740742"/>
          <c:y val="9.1527352172503948E-2"/>
          <c:w val="0.41477129629629628"/>
          <c:h val="0.82604985494204364"/>
        </c:manualLayout>
      </c:layout>
      <c:doughnutChart>
        <c:varyColors val="1"/>
        <c:ser>
          <c:idx val="0"/>
          <c:order val="0"/>
          <c:tx>
            <c:strRef>
              <c:f>Лист1!$B$1</c:f>
              <c:strCache>
                <c:ptCount val="1"/>
                <c:pt idx="0">
                  <c:v>Объем размещений, млрд.руб.</c:v>
                </c:pt>
              </c:strCache>
            </c:strRef>
          </c:tx>
          <c:dPt>
            <c:idx val="0"/>
            <c:bubble3D val="0"/>
            <c:spPr>
              <a:solidFill>
                <a:srgbClr val="FFA100"/>
              </a:solidFill>
            </c:spPr>
          </c:dPt>
          <c:dPt>
            <c:idx val="1"/>
            <c:bubble3D val="0"/>
            <c:spPr>
              <a:solidFill>
                <a:srgbClr val="E26EB2"/>
              </a:solidFill>
            </c:spPr>
          </c:dPt>
          <c:dPt>
            <c:idx val="2"/>
            <c:bubble3D val="0"/>
            <c:spPr>
              <a:solidFill>
                <a:srgbClr val="A2AD00"/>
              </a:solidFill>
            </c:spPr>
          </c:dPt>
          <c:dPt>
            <c:idx val="3"/>
            <c:bubble3D val="0"/>
            <c:spPr>
              <a:solidFill>
                <a:srgbClr val="002F5F"/>
              </a:solidFill>
            </c:spPr>
          </c:dPt>
          <c:dPt>
            <c:idx val="4"/>
            <c:bubble3D val="0"/>
            <c:spPr>
              <a:solidFill>
                <a:srgbClr val="53682B"/>
              </a:solidFill>
            </c:spPr>
          </c:dPt>
          <c:dPt>
            <c:idx val="5"/>
            <c:bubble3D val="0"/>
            <c:spPr>
              <a:solidFill>
                <a:srgbClr val="63B1E5"/>
              </a:solidFill>
            </c:spPr>
          </c:dPt>
          <c:dLbls>
            <c:dLbl>
              <c:idx val="0"/>
              <c:layout>
                <c:manualLayout>
                  <c:x val="0.10583333333333333"/>
                  <c:y val="0.13466209771369483"/>
                </c:manualLayout>
              </c:layout>
              <c:showLegendKey val="0"/>
              <c:showVal val="0"/>
              <c:showCatName val="0"/>
              <c:showSerName val="0"/>
              <c:showPercent val="1"/>
              <c:showBubbleSize val="0"/>
            </c:dLbl>
            <c:dLbl>
              <c:idx val="1"/>
              <c:layout>
                <c:manualLayout>
                  <c:x val="-5.5856481481481451E-2"/>
                  <c:y val="0.12880722390005603"/>
                </c:manualLayout>
              </c:layout>
              <c:showLegendKey val="0"/>
              <c:showVal val="0"/>
              <c:showCatName val="0"/>
              <c:showSerName val="0"/>
              <c:showPercent val="1"/>
              <c:showBubbleSize val="0"/>
            </c:dLbl>
            <c:dLbl>
              <c:idx val="2"/>
              <c:layout>
                <c:manualLayout>
                  <c:x val="-8.5254629629629639E-2"/>
                  <c:y val="5.8548738136389056E-2"/>
                </c:manualLayout>
              </c:layout>
              <c:showLegendKey val="0"/>
              <c:showVal val="0"/>
              <c:showCatName val="0"/>
              <c:showSerName val="0"/>
              <c:showPercent val="1"/>
              <c:showBubbleSize val="0"/>
            </c:dLbl>
            <c:dLbl>
              <c:idx val="3"/>
              <c:layout>
                <c:manualLayout>
                  <c:x val="-0.10583333333333333"/>
                  <c:y val="0"/>
                </c:manualLayout>
              </c:layout>
              <c:showLegendKey val="0"/>
              <c:showVal val="0"/>
              <c:showCatName val="0"/>
              <c:showSerName val="0"/>
              <c:showPercent val="1"/>
              <c:showBubbleSize val="0"/>
            </c:dLbl>
            <c:dLbl>
              <c:idx val="4"/>
              <c:layout>
                <c:manualLayout>
                  <c:x val="-7.9375000000000001E-2"/>
                  <c:y val="-7.0258485763666806E-2"/>
                </c:manualLayout>
              </c:layout>
              <c:showLegendKey val="0"/>
              <c:showVal val="0"/>
              <c:showCatName val="0"/>
              <c:showSerName val="0"/>
              <c:showPercent val="1"/>
              <c:showBubbleSize val="0"/>
            </c:dLbl>
            <c:dLbl>
              <c:idx val="5"/>
              <c:layout>
                <c:manualLayout>
                  <c:x val="-5.2916666666666695E-2"/>
                  <c:y val="-0.14637184534097267"/>
                </c:manualLayout>
              </c:layout>
              <c:showLegendKey val="0"/>
              <c:showVal val="0"/>
              <c:showCatName val="0"/>
              <c:showSerName val="0"/>
              <c:showPercent val="1"/>
              <c:showBubbleSize val="0"/>
            </c:dLbl>
            <c:txPr>
              <a:bodyPr/>
              <a:lstStyle/>
              <a:p>
                <a:pPr>
                  <a:defRPr b="1"/>
                </a:pPr>
                <a:endParaRPr lang="ru-RU"/>
              </a:p>
            </c:txPr>
            <c:showLegendKey val="0"/>
            <c:showVal val="0"/>
            <c:showCatName val="0"/>
            <c:showSerName val="0"/>
            <c:showPercent val="1"/>
            <c:showBubbleSize val="0"/>
            <c:showLeaderLines val="1"/>
          </c:dLbls>
          <c:cat>
            <c:strRef>
              <c:f>Лист1!$A$2:$A$7</c:f>
              <c:strCache>
                <c:ptCount val="6"/>
                <c:pt idx="0">
                  <c:v>Банки и Финансы</c:v>
                </c:pt>
                <c:pt idx="1">
                  <c:v>Металлургия</c:v>
                </c:pt>
                <c:pt idx="2">
                  <c:v>Энергетика</c:v>
                </c:pt>
                <c:pt idx="3">
                  <c:v>Машиностроение</c:v>
                </c:pt>
                <c:pt idx="4">
                  <c:v>Нефть, Газ, Уголь</c:v>
                </c:pt>
                <c:pt idx="5">
                  <c:v>Другие</c:v>
                </c:pt>
              </c:strCache>
            </c:strRef>
          </c:cat>
          <c:val>
            <c:numRef>
              <c:f>Лист1!$B$2:$B$7</c:f>
              <c:numCache>
                <c:formatCode>0.0%</c:formatCode>
                <c:ptCount val="6"/>
                <c:pt idx="0">
                  <c:v>0.44240722731788151</c:v>
                </c:pt>
                <c:pt idx="1">
                  <c:v>0.13068818273344462</c:v>
                </c:pt>
                <c:pt idx="2">
                  <c:v>0.10396898377359187</c:v>
                </c:pt>
                <c:pt idx="3">
                  <c:v>9.3846191879766006E-2</c:v>
                </c:pt>
                <c:pt idx="4">
                  <c:v>6.5344091366722312E-2</c:v>
                </c:pt>
                <c:pt idx="5">
                  <c:v>0.16370000000000001</c:v>
                </c:pt>
              </c:numCache>
            </c:numRef>
          </c:val>
        </c:ser>
        <c:dLbls>
          <c:showLegendKey val="0"/>
          <c:showVal val="0"/>
          <c:showCatName val="0"/>
          <c:showSerName val="0"/>
          <c:showPercent val="1"/>
          <c:showBubbleSize val="0"/>
          <c:showLeaderLines val="1"/>
        </c:dLbls>
        <c:firstSliceAng val="0"/>
        <c:holeSize val="50"/>
      </c:doughnutChart>
    </c:plotArea>
    <c:legend>
      <c:legendPos val="r"/>
      <c:layout/>
      <c:overlay val="0"/>
    </c:legend>
    <c:plotVisOnly val="1"/>
    <c:dispBlanksAs val="gap"/>
    <c:showDLblsOverMax val="0"/>
  </c:chart>
  <c:txPr>
    <a:bodyPr/>
    <a:lstStyle/>
    <a:p>
      <a:pPr>
        <a:defRPr sz="1000">
          <a:latin typeface="Verdana" pitchFamily="34" charset="0"/>
          <a:ea typeface="Verdana" pitchFamily="34" charset="0"/>
          <a:cs typeface="Verdana" pitchFamily="34" charset="0"/>
        </a:defRPr>
      </a:pPr>
      <a:endParaRPr lang="ru-RU"/>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3654192744016097E-2"/>
          <c:y val="3.7710415688579406E-2"/>
          <c:w val="0.92601669215416915"/>
          <c:h val="0.71457410846069613"/>
        </c:manualLayout>
      </c:layout>
      <c:areaChart>
        <c:grouping val="stacked"/>
        <c:varyColors val="0"/>
        <c:ser>
          <c:idx val="4"/>
          <c:order val="0"/>
          <c:tx>
            <c:strRef>
              <c:f>Лист1!$E$2</c:f>
              <c:strCache>
                <c:ptCount val="1"/>
                <c:pt idx="0">
                  <c:v>Региональные</c:v>
                </c:pt>
              </c:strCache>
            </c:strRef>
          </c:tx>
          <c:spPr>
            <a:solidFill>
              <a:schemeClr val="accent2"/>
            </a:solidFill>
          </c:spPr>
          <c:cat>
            <c:multiLvlStrRef>
              <c:f>Лист1!$A$3:$B$41</c:f>
              <c:multiLvlStrCache>
                <c:ptCount val="39"/>
                <c:lvl>
                  <c:pt idx="0">
                    <c:v>1</c:v>
                  </c:pt>
                  <c:pt idx="1">
                    <c:v>2</c:v>
                  </c:pt>
                  <c:pt idx="2">
                    <c:v>3</c:v>
                  </c:pt>
                  <c:pt idx="3">
                    <c:v>4</c:v>
                  </c:pt>
                  <c:pt idx="4">
                    <c:v>5</c:v>
                  </c:pt>
                  <c:pt idx="5">
                    <c:v>6</c:v>
                  </c:pt>
                  <c:pt idx="6">
                    <c:v>7</c:v>
                  </c:pt>
                  <c:pt idx="7">
                    <c:v>8</c:v>
                  </c:pt>
                  <c:pt idx="8">
                    <c:v>9</c:v>
                  </c:pt>
                  <c:pt idx="9">
                    <c:v>10</c:v>
                  </c:pt>
                  <c:pt idx="10">
                    <c:v>11</c:v>
                  </c:pt>
                  <c:pt idx="11">
                    <c:v>12</c:v>
                  </c:pt>
                  <c:pt idx="12">
                    <c:v>1</c:v>
                  </c:pt>
                  <c:pt idx="13">
                    <c:v>2</c:v>
                  </c:pt>
                  <c:pt idx="14">
                    <c:v>3</c:v>
                  </c:pt>
                  <c:pt idx="15">
                    <c:v>4</c:v>
                  </c:pt>
                  <c:pt idx="16">
                    <c:v>5</c:v>
                  </c:pt>
                  <c:pt idx="17">
                    <c:v>6</c:v>
                  </c:pt>
                  <c:pt idx="18">
                    <c:v>7</c:v>
                  </c:pt>
                  <c:pt idx="19">
                    <c:v>8</c:v>
                  </c:pt>
                  <c:pt idx="20">
                    <c:v>9</c:v>
                  </c:pt>
                  <c:pt idx="21">
                    <c:v>10</c:v>
                  </c:pt>
                  <c:pt idx="22">
                    <c:v>11</c:v>
                  </c:pt>
                  <c:pt idx="23">
                    <c:v>12</c:v>
                  </c:pt>
                  <c:pt idx="24">
                    <c:v>1</c:v>
                  </c:pt>
                  <c:pt idx="25">
                    <c:v>2</c:v>
                  </c:pt>
                  <c:pt idx="26">
                    <c:v>3</c:v>
                  </c:pt>
                  <c:pt idx="27">
                    <c:v>4</c:v>
                  </c:pt>
                  <c:pt idx="28">
                    <c:v>5</c:v>
                  </c:pt>
                  <c:pt idx="29">
                    <c:v>6</c:v>
                  </c:pt>
                  <c:pt idx="30">
                    <c:v>7</c:v>
                  </c:pt>
                  <c:pt idx="31">
                    <c:v>8</c:v>
                  </c:pt>
                  <c:pt idx="32">
                    <c:v>9</c:v>
                  </c:pt>
                  <c:pt idx="33">
                    <c:v>10</c:v>
                  </c:pt>
                  <c:pt idx="34">
                    <c:v>11</c:v>
                  </c:pt>
                  <c:pt idx="35">
                    <c:v>12</c:v>
                  </c:pt>
                  <c:pt idx="36">
                    <c:v>1</c:v>
                  </c:pt>
                  <c:pt idx="37">
                    <c:v>2</c:v>
                  </c:pt>
                  <c:pt idx="38">
                    <c:v>3</c:v>
                  </c:pt>
                </c:lvl>
                <c:lvl>
                  <c:pt idx="0">
                    <c:v>2010</c:v>
                  </c:pt>
                  <c:pt idx="12">
                    <c:v>2011</c:v>
                  </c:pt>
                  <c:pt idx="24">
                    <c:v>2012</c:v>
                  </c:pt>
                  <c:pt idx="36">
                    <c:v>2013</c:v>
                  </c:pt>
                </c:lvl>
              </c:multiLvlStrCache>
            </c:multiLvlStrRef>
          </c:cat>
          <c:val>
            <c:numRef>
              <c:f>Лист1!$E$3:$E$41</c:f>
              <c:numCache>
                <c:formatCode>0</c:formatCode>
                <c:ptCount val="39"/>
                <c:pt idx="0">
                  <c:v>57.884861190720002</c:v>
                </c:pt>
                <c:pt idx="1">
                  <c:v>63.928364427080005</c:v>
                </c:pt>
                <c:pt idx="2">
                  <c:v>90.919133902809889</c:v>
                </c:pt>
                <c:pt idx="3">
                  <c:v>69.930163919399988</c:v>
                </c:pt>
                <c:pt idx="4">
                  <c:v>40.545331841659994</c:v>
                </c:pt>
                <c:pt idx="5">
                  <c:v>74.573717008749995</c:v>
                </c:pt>
                <c:pt idx="6">
                  <c:v>37.646862906069998</c:v>
                </c:pt>
                <c:pt idx="7">
                  <c:v>40.466275770439992</c:v>
                </c:pt>
                <c:pt idx="8">
                  <c:v>42.876060352619994</c:v>
                </c:pt>
                <c:pt idx="9">
                  <c:v>43.528528722399997</c:v>
                </c:pt>
                <c:pt idx="10">
                  <c:v>60.937775855830004</c:v>
                </c:pt>
                <c:pt idx="11">
                  <c:v>44.948131762699994</c:v>
                </c:pt>
                <c:pt idx="12">
                  <c:v>27.428250373779999</c:v>
                </c:pt>
                <c:pt idx="13">
                  <c:v>50.245294731849995</c:v>
                </c:pt>
                <c:pt idx="14">
                  <c:v>44.803818598710002</c:v>
                </c:pt>
                <c:pt idx="15">
                  <c:v>48.522465814500002</c:v>
                </c:pt>
                <c:pt idx="16">
                  <c:v>35.49569747676</c:v>
                </c:pt>
                <c:pt idx="17">
                  <c:v>49.678778528019997</c:v>
                </c:pt>
                <c:pt idx="18">
                  <c:v>31.05102622255</c:v>
                </c:pt>
                <c:pt idx="19">
                  <c:v>33.91914733406</c:v>
                </c:pt>
                <c:pt idx="20">
                  <c:v>29.588156298260003</c:v>
                </c:pt>
                <c:pt idx="21">
                  <c:v>45.654860849159995</c:v>
                </c:pt>
                <c:pt idx="22">
                  <c:v>37.585810982770006</c:v>
                </c:pt>
                <c:pt idx="23">
                  <c:v>53.456682145159995</c:v>
                </c:pt>
                <c:pt idx="24">
                  <c:v>28.986735777490001</c:v>
                </c:pt>
                <c:pt idx="25">
                  <c:v>48.916251841349997</c:v>
                </c:pt>
                <c:pt idx="26">
                  <c:v>41.159795783299998</c:v>
                </c:pt>
                <c:pt idx="27">
                  <c:v>25.065762285750001</c:v>
                </c:pt>
                <c:pt idx="28">
                  <c:v>8.9671258741499997</c:v>
                </c:pt>
                <c:pt idx="29">
                  <c:v>36.892987006240006</c:v>
                </c:pt>
                <c:pt idx="30">
                  <c:v>27.390888370100001</c:v>
                </c:pt>
                <c:pt idx="31">
                  <c:v>41.197448106349995</c:v>
                </c:pt>
                <c:pt idx="32">
                  <c:v>45.86627381604</c:v>
                </c:pt>
                <c:pt idx="33">
                  <c:v>31.598231133370003</c:v>
                </c:pt>
                <c:pt idx="34">
                  <c:v>34.408357283199997</c:v>
                </c:pt>
                <c:pt idx="35">
                  <c:v>73.856035116770002</c:v>
                </c:pt>
                <c:pt idx="36">
                  <c:v>58.03885122466</c:v>
                </c:pt>
                <c:pt idx="37">
                  <c:v>39.973660111369995</c:v>
                </c:pt>
                <c:pt idx="38">
                  <c:v>27.857267674660001</c:v>
                </c:pt>
              </c:numCache>
            </c:numRef>
          </c:val>
        </c:ser>
        <c:ser>
          <c:idx val="3"/>
          <c:order val="2"/>
          <c:tx>
            <c:strRef>
              <c:f>Лист1!$C$2</c:f>
              <c:strCache>
                <c:ptCount val="1"/>
                <c:pt idx="0">
                  <c:v>Биржевые</c:v>
                </c:pt>
              </c:strCache>
            </c:strRef>
          </c:tx>
          <c:spPr>
            <a:solidFill>
              <a:schemeClr val="accent3"/>
            </a:solidFill>
          </c:spPr>
          <c:cat>
            <c:multiLvlStrRef>
              <c:f>Лист1!$A$3:$B$41</c:f>
              <c:multiLvlStrCache>
                <c:ptCount val="39"/>
                <c:lvl>
                  <c:pt idx="0">
                    <c:v>1</c:v>
                  </c:pt>
                  <c:pt idx="1">
                    <c:v>2</c:v>
                  </c:pt>
                  <c:pt idx="2">
                    <c:v>3</c:v>
                  </c:pt>
                  <c:pt idx="3">
                    <c:v>4</c:v>
                  </c:pt>
                  <c:pt idx="4">
                    <c:v>5</c:v>
                  </c:pt>
                  <c:pt idx="5">
                    <c:v>6</c:v>
                  </c:pt>
                  <c:pt idx="6">
                    <c:v>7</c:v>
                  </c:pt>
                  <c:pt idx="7">
                    <c:v>8</c:v>
                  </c:pt>
                  <c:pt idx="8">
                    <c:v>9</c:v>
                  </c:pt>
                  <c:pt idx="9">
                    <c:v>10</c:v>
                  </c:pt>
                  <c:pt idx="10">
                    <c:v>11</c:v>
                  </c:pt>
                  <c:pt idx="11">
                    <c:v>12</c:v>
                  </c:pt>
                  <c:pt idx="12">
                    <c:v>1</c:v>
                  </c:pt>
                  <c:pt idx="13">
                    <c:v>2</c:v>
                  </c:pt>
                  <c:pt idx="14">
                    <c:v>3</c:v>
                  </c:pt>
                  <c:pt idx="15">
                    <c:v>4</c:v>
                  </c:pt>
                  <c:pt idx="16">
                    <c:v>5</c:v>
                  </c:pt>
                  <c:pt idx="17">
                    <c:v>6</c:v>
                  </c:pt>
                  <c:pt idx="18">
                    <c:v>7</c:v>
                  </c:pt>
                  <c:pt idx="19">
                    <c:v>8</c:v>
                  </c:pt>
                  <c:pt idx="20">
                    <c:v>9</c:v>
                  </c:pt>
                  <c:pt idx="21">
                    <c:v>10</c:v>
                  </c:pt>
                  <c:pt idx="22">
                    <c:v>11</c:v>
                  </c:pt>
                  <c:pt idx="23">
                    <c:v>12</c:v>
                  </c:pt>
                  <c:pt idx="24">
                    <c:v>1</c:v>
                  </c:pt>
                  <c:pt idx="25">
                    <c:v>2</c:v>
                  </c:pt>
                  <c:pt idx="26">
                    <c:v>3</c:v>
                  </c:pt>
                  <c:pt idx="27">
                    <c:v>4</c:v>
                  </c:pt>
                  <c:pt idx="28">
                    <c:v>5</c:v>
                  </c:pt>
                  <c:pt idx="29">
                    <c:v>6</c:v>
                  </c:pt>
                  <c:pt idx="30">
                    <c:v>7</c:v>
                  </c:pt>
                  <c:pt idx="31">
                    <c:v>8</c:v>
                  </c:pt>
                  <c:pt idx="32">
                    <c:v>9</c:v>
                  </c:pt>
                  <c:pt idx="33">
                    <c:v>10</c:v>
                  </c:pt>
                  <c:pt idx="34">
                    <c:v>11</c:v>
                  </c:pt>
                  <c:pt idx="35">
                    <c:v>12</c:v>
                  </c:pt>
                  <c:pt idx="36">
                    <c:v>1</c:v>
                  </c:pt>
                  <c:pt idx="37">
                    <c:v>2</c:v>
                  </c:pt>
                  <c:pt idx="38">
                    <c:v>3</c:v>
                  </c:pt>
                </c:lvl>
                <c:lvl>
                  <c:pt idx="0">
                    <c:v>2010</c:v>
                  </c:pt>
                  <c:pt idx="12">
                    <c:v>2011</c:v>
                  </c:pt>
                  <c:pt idx="24">
                    <c:v>2012</c:v>
                  </c:pt>
                  <c:pt idx="36">
                    <c:v>2013</c:v>
                  </c:pt>
                </c:lvl>
              </c:multiLvlStrCache>
            </c:multiLvlStrRef>
          </c:cat>
          <c:val>
            <c:numRef>
              <c:f>Лист1!$C$3:$C$41</c:f>
              <c:numCache>
                <c:formatCode>0</c:formatCode>
                <c:ptCount val="39"/>
                <c:pt idx="0">
                  <c:v>48.0810860482</c:v>
                </c:pt>
                <c:pt idx="1">
                  <c:v>60.964788395399999</c:v>
                </c:pt>
                <c:pt idx="2">
                  <c:v>94.570643196030005</c:v>
                </c:pt>
                <c:pt idx="3">
                  <c:v>100.84971194358</c:v>
                </c:pt>
                <c:pt idx="4">
                  <c:v>63.789924857699994</c:v>
                </c:pt>
                <c:pt idx="5">
                  <c:v>93.309201570540097</c:v>
                </c:pt>
                <c:pt idx="6">
                  <c:v>93.734639001920002</c:v>
                </c:pt>
                <c:pt idx="7">
                  <c:v>82.366005198720089</c:v>
                </c:pt>
                <c:pt idx="8">
                  <c:v>101.53456119868</c:v>
                </c:pt>
                <c:pt idx="9">
                  <c:v>89.723834861819896</c:v>
                </c:pt>
                <c:pt idx="10">
                  <c:v>82.574837151679986</c:v>
                </c:pt>
                <c:pt idx="11">
                  <c:v>99.369726295160007</c:v>
                </c:pt>
                <c:pt idx="12">
                  <c:v>67.391058181900007</c:v>
                </c:pt>
                <c:pt idx="13">
                  <c:v>104.31789265614999</c:v>
                </c:pt>
                <c:pt idx="14">
                  <c:v>157.94237545975</c:v>
                </c:pt>
                <c:pt idx="15">
                  <c:v>110.1954564463</c:v>
                </c:pt>
                <c:pt idx="16">
                  <c:v>97.920810189869997</c:v>
                </c:pt>
                <c:pt idx="17">
                  <c:v>130.50459052171001</c:v>
                </c:pt>
                <c:pt idx="18">
                  <c:v>93.156722137179997</c:v>
                </c:pt>
                <c:pt idx="19">
                  <c:v>129.25796401233998</c:v>
                </c:pt>
                <c:pt idx="20">
                  <c:v>80.128952645320012</c:v>
                </c:pt>
                <c:pt idx="21">
                  <c:v>67.123502211279998</c:v>
                </c:pt>
                <c:pt idx="22">
                  <c:v>74.469792488509995</c:v>
                </c:pt>
                <c:pt idx="23">
                  <c:v>132.74223784883</c:v>
                </c:pt>
                <c:pt idx="24">
                  <c:v>95.28600466767999</c:v>
                </c:pt>
                <c:pt idx="25">
                  <c:v>118.08737119791</c:v>
                </c:pt>
                <c:pt idx="26">
                  <c:v>124.46841173292999</c:v>
                </c:pt>
                <c:pt idx="27">
                  <c:v>153.49207289364003</c:v>
                </c:pt>
                <c:pt idx="28">
                  <c:v>113.45065640391999</c:v>
                </c:pt>
                <c:pt idx="29">
                  <c:v>114.99181563550999</c:v>
                </c:pt>
                <c:pt idx="30">
                  <c:v>167.51707767683999</c:v>
                </c:pt>
                <c:pt idx="31">
                  <c:v>155.74479105705998</c:v>
                </c:pt>
                <c:pt idx="32">
                  <c:v>136.55930096002001</c:v>
                </c:pt>
                <c:pt idx="33">
                  <c:v>256.66242181703001</c:v>
                </c:pt>
                <c:pt idx="34">
                  <c:v>195.75049737439002</c:v>
                </c:pt>
                <c:pt idx="35">
                  <c:v>225.13642557804002</c:v>
                </c:pt>
                <c:pt idx="36">
                  <c:v>165.44227669202999</c:v>
                </c:pt>
                <c:pt idx="37">
                  <c:v>200.21517089495001</c:v>
                </c:pt>
                <c:pt idx="38">
                  <c:v>252.88254951408999</c:v>
                </c:pt>
              </c:numCache>
            </c:numRef>
          </c:val>
        </c:ser>
        <c:ser>
          <c:idx val="0"/>
          <c:order val="1"/>
          <c:tx>
            <c:strRef>
              <c:f>Лист1!$D$2</c:f>
              <c:strCache>
                <c:ptCount val="1"/>
                <c:pt idx="0">
                  <c:v>Корпоративные</c:v>
                </c:pt>
              </c:strCache>
            </c:strRef>
          </c:tx>
          <c:spPr>
            <a:solidFill>
              <a:schemeClr val="accent5"/>
            </a:solidFill>
          </c:spPr>
          <c:cat>
            <c:multiLvlStrRef>
              <c:f>Лист1!$A$3:$B$41</c:f>
              <c:multiLvlStrCache>
                <c:ptCount val="39"/>
                <c:lvl>
                  <c:pt idx="0">
                    <c:v>1</c:v>
                  </c:pt>
                  <c:pt idx="1">
                    <c:v>2</c:v>
                  </c:pt>
                  <c:pt idx="2">
                    <c:v>3</c:v>
                  </c:pt>
                  <c:pt idx="3">
                    <c:v>4</c:v>
                  </c:pt>
                  <c:pt idx="4">
                    <c:v>5</c:v>
                  </c:pt>
                  <c:pt idx="5">
                    <c:v>6</c:v>
                  </c:pt>
                  <c:pt idx="6">
                    <c:v>7</c:v>
                  </c:pt>
                  <c:pt idx="7">
                    <c:v>8</c:v>
                  </c:pt>
                  <c:pt idx="8">
                    <c:v>9</c:v>
                  </c:pt>
                  <c:pt idx="9">
                    <c:v>10</c:v>
                  </c:pt>
                  <c:pt idx="10">
                    <c:v>11</c:v>
                  </c:pt>
                  <c:pt idx="11">
                    <c:v>12</c:v>
                  </c:pt>
                  <c:pt idx="12">
                    <c:v>1</c:v>
                  </c:pt>
                  <c:pt idx="13">
                    <c:v>2</c:v>
                  </c:pt>
                  <c:pt idx="14">
                    <c:v>3</c:v>
                  </c:pt>
                  <c:pt idx="15">
                    <c:v>4</c:v>
                  </c:pt>
                  <c:pt idx="16">
                    <c:v>5</c:v>
                  </c:pt>
                  <c:pt idx="17">
                    <c:v>6</c:v>
                  </c:pt>
                  <c:pt idx="18">
                    <c:v>7</c:v>
                  </c:pt>
                  <c:pt idx="19">
                    <c:v>8</c:v>
                  </c:pt>
                  <c:pt idx="20">
                    <c:v>9</c:v>
                  </c:pt>
                  <c:pt idx="21">
                    <c:v>10</c:v>
                  </c:pt>
                  <c:pt idx="22">
                    <c:v>11</c:v>
                  </c:pt>
                  <c:pt idx="23">
                    <c:v>12</c:v>
                  </c:pt>
                  <c:pt idx="24">
                    <c:v>1</c:v>
                  </c:pt>
                  <c:pt idx="25">
                    <c:v>2</c:v>
                  </c:pt>
                  <c:pt idx="26">
                    <c:v>3</c:v>
                  </c:pt>
                  <c:pt idx="27">
                    <c:v>4</c:v>
                  </c:pt>
                  <c:pt idx="28">
                    <c:v>5</c:v>
                  </c:pt>
                  <c:pt idx="29">
                    <c:v>6</c:v>
                  </c:pt>
                  <c:pt idx="30">
                    <c:v>7</c:v>
                  </c:pt>
                  <c:pt idx="31">
                    <c:v>8</c:v>
                  </c:pt>
                  <c:pt idx="32">
                    <c:v>9</c:v>
                  </c:pt>
                  <c:pt idx="33">
                    <c:v>10</c:v>
                  </c:pt>
                  <c:pt idx="34">
                    <c:v>11</c:v>
                  </c:pt>
                  <c:pt idx="35">
                    <c:v>12</c:v>
                  </c:pt>
                  <c:pt idx="36">
                    <c:v>1</c:v>
                  </c:pt>
                  <c:pt idx="37">
                    <c:v>2</c:v>
                  </c:pt>
                  <c:pt idx="38">
                    <c:v>3</c:v>
                  </c:pt>
                </c:lvl>
                <c:lvl>
                  <c:pt idx="0">
                    <c:v>2010</c:v>
                  </c:pt>
                  <c:pt idx="12">
                    <c:v>2011</c:v>
                  </c:pt>
                  <c:pt idx="24">
                    <c:v>2012</c:v>
                  </c:pt>
                  <c:pt idx="36">
                    <c:v>2013</c:v>
                  </c:pt>
                </c:lvl>
              </c:multiLvlStrCache>
            </c:multiLvlStrRef>
          </c:cat>
          <c:val>
            <c:numRef>
              <c:f>Лист1!$D$3:$D$41</c:f>
              <c:numCache>
                <c:formatCode>0</c:formatCode>
                <c:ptCount val="39"/>
                <c:pt idx="0">
                  <c:v>230.04056728481928</c:v>
                </c:pt>
                <c:pt idx="1">
                  <c:v>357.80270108365903</c:v>
                </c:pt>
                <c:pt idx="2">
                  <c:v>386.20008158556999</c:v>
                </c:pt>
                <c:pt idx="3">
                  <c:v>322.724943757164</c:v>
                </c:pt>
                <c:pt idx="4">
                  <c:v>237.10831260341553</c:v>
                </c:pt>
                <c:pt idx="5">
                  <c:v>244.26064049016998</c:v>
                </c:pt>
                <c:pt idx="6">
                  <c:v>228.27321429142998</c:v>
                </c:pt>
                <c:pt idx="7">
                  <c:v>241.49316224842499</c:v>
                </c:pt>
                <c:pt idx="8">
                  <c:v>272.20360619191001</c:v>
                </c:pt>
                <c:pt idx="9">
                  <c:v>313.39632009143997</c:v>
                </c:pt>
                <c:pt idx="10">
                  <c:v>282.32116592900996</c:v>
                </c:pt>
                <c:pt idx="11">
                  <c:v>345.24309148382702</c:v>
                </c:pt>
                <c:pt idx="12">
                  <c:v>190.26694199359753</c:v>
                </c:pt>
                <c:pt idx="13">
                  <c:v>304.72392983327001</c:v>
                </c:pt>
                <c:pt idx="14">
                  <c:v>454.59898132696821</c:v>
                </c:pt>
                <c:pt idx="15">
                  <c:v>318.07102037825467</c:v>
                </c:pt>
                <c:pt idx="16">
                  <c:v>324.470108468359</c:v>
                </c:pt>
                <c:pt idx="17">
                  <c:v>436.02750747687304</c:v>
                </c:pt>
                <c:pt idx="18">
                  <c:v>428.01028097262287</c:v>
                </c:pt>
                <c:pt idx="19">
                  <c:v>410.75988176144813</c:v>
                </c:pt>
                <c:pt idx="20">
                  <c:v>277.71557592622003</c:v>
                </c:pt>
                <c:pt idx="21">
                  <c:v>270.19442835587</c:v>
                </c:pt>
                <c:pt idx="22">
                  <c:v>245.09027411758998</c:v>
                </c:pt>
                <c:pt idx="23">
                  <c:v>280.48927996288</c:v>
                </c:pt>
                <c:pt idx="24">
                  <c:v>212.54130368205003</c:v>
                </c:pt>
                <c:pt idx="25">
                  <c:v>249.20240587928998</c:v>
                </c:pt>
                <c:pt idx="26">
                  <c:v>295.18153661186898</c:v>
                </c:pt>
                <c:pt idx="27">
                  <c:v>257.80673522412997</c:v>
                </c:pt>
                <c:pt idx="28">
                  <c:v>245.29243807721201</c:v>
                </c:pt>
                <c:pt idx="29">
                  <c:v>210.87628400835374</c:v>
                </c:pt>
                <c:pt idx="30">
                  <c:v>314.25550754351696</c:v>
                </c:pt>
                <c:pt idx="31">
                  <c:v>340.23672060051683</c:v>
                </c:pt>
                <c:pt idx="32">
                  <c:v>298.16461221257492</c:v>
                </c:pt>
                <c:pt idx="33">
                  <c:v>346.820661501411</c:v>
                </c:pt>
                <c:pt idx="34">
                  <c:v>280.23095545291295</c:v>
                </c:pt>
                <c:pt idx="35">
                  <c:v>415.42382054516901</c:v>
                </c:pt>
                <c:pt idx="36">
                  <c:v>301.12168432826996</c:v>
                </c:pt>
                <c:pt idx="37">
                  <c:v>298.56566414167997</c:v>
                </c:pt>
                <c:pt idx="38">
                  <c:v>405.823309232969</c:v>
                </c:pt>
              </c:numCache>
            </c:numRef>
          </c:val>
        </c:ser>
        <c:dLbls>
          <c:showLegendKey val="0"/>
          <c:showVal val="0"/>
          <c:showCatName val="0"/>
          <c:showSerName val="0"/>
          <c:showPercent val="0"/>
          <c:showBubbleSize val="0"/>
        </c:dLbls>
        <c:axId val="34007680"/>
        <c:axId val="33882496"/>
      </c:areaChart>
      <c:catAx>
        <c:axId val="34007680"/>
        <c:scaling>
          <c:orientation val="minMax"/>
        </c:scaling>
        <c:delete val="0"/>
        <c:axPos val="b"/>
        <c:numFmt formatCode="General" sourceLinked="1"/>
        <c:majorTickMark val="out"/>
        <c:minorTickMark val="none"/>
        <c:tickLblPos val="nextTo"/>
        <c:crossAx val="33882496"/>
        <c:crosses val="autoZero"/>
        <c:auto val="1"/>
        <c:lblAlgn val="ctr"/>
        <c:lblOffset val="100"/>
        <c:noMultiLvlLbl val="0"/>
      </c:catAx>
      <c:valAx>
        <c:axId val="33882496"/>
        <c:scaling>
          <c:orientation val="minMax"/>
        </c:scaling>
        <c:delete val="0"/>
        <c:axPos val="l"/>
        <c:numFmt formatCode="0" sourceLinked="1"/>
        <c:majorTickMark val="out"/>
        <c:minorTickMark val="none"/>
        <c:tickLblPos val="nextTo"/>
        <c:crossAx val="34007680"/>
        <c:crosses val="autoZero"/>
        <c:crossBetween val="midCat"/>
      </c:valAx>
    </c:plotArea>
    <c:legend>
      <c:legendPos val="r"/>
      <c:layout>
        <c:manualLayout>
          <c:xMode val="edge"/>
          <c:yMode val="edge"/>
          <c:x val="0.55776536811813937"/>
          <c:y val="3.6555078109600723E-4"/>
          <c:w val="0.17017825906054013"/>
          <c:h val="0.30779510161953333"/>
        </c:manualLayout>
      </c:layout>
      <c:overlay val="1"/>
    </c:legend>
    <c:plotVisOnly val="1"/>
    <c:dispBlanksAs val="zero"/>
    <c:showDLblsOverMax val="0"/>
  </c:chart>
  <c:txPr>
    <a:bodyPr/>
    <a:lstStyle/>
    <a:p>
      <a:pPr>
        <a:defRPr sz="1000">
          <a:latin typeface="Tahoma" pitchFamily="34" charset="0"/>
          <a:ea typeface="Tahoma" pitchFamily="34" charset="0"/>
          <a:cs typeface="Tahoma" pitchFamily="34" charset="0"/>
        </a:defRPr>
      </a:pPr>
      <a:endParaRPr lang="ru-RU"/>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manualLayout>
          <c:layoutTarget val="inner"/>
          <c:xMode val="edge"/>
          <c:yMode val="edge"/>
          <c:x val="0.45707167973794072"/>
          <c:y val="0.10572938852960539"/>
          <c:w val="0.43199493550684503"/>
          <c:h val="0.88085556803366516"/>
        </c:manualLayout>
      </c:layout>
      <c:pieChart>
        <c:varyColors val="1"/>
        <c:ser>
          <c:idx val="0"/>
          <c:order val="0"/>
          <c:tx>
            <c:strRef>
              <c:f>Лист1!$B$1</c:f>
              <c:strCache>
                <c:ptCount val="1"/>
                <c:pt idx="0">
                  <c:v>Сумма по полю Оборот, млрд.руб.</c:v>
                </c:pt>
              </c:strCache>
            </c:strRef>
          </c:tx>
          <c:explosion val="5"/>
          <c:dPt>
            <c:idx val="0"/>
            <c:bubble3D val="0"/>
            <c:spPr>
              <a:solidFill>
                <a:schemeClr val="accent5"/>
              </a:solidFill>
            </c:spPr>
          </c:dPt>
          <c:dPt>
            <c:idx val="1"/>
            <c:bubble3D val="0"/>
            <c:spPr>
              <a:solidFill>
                <a:schemeClr val="accent1"/>
              </a:solidFill>
            </c:spPr>
          </c:dPt>
          <c:dPt>
            <c:idx val="2"/>
            <c:bubble3D val="0"/>
            <c:spPr>
              <a:solidFill>
                <a:schemeClr val="accent3"/>
              </a:solidFill>
            </c:spPr>
          </c:dPt>
          <c:dPt>
            <c:idx val="3"/>
            <c:bubble3D val="0"/>
            <c:spPr>
              <a:solidFill>
                <a:schemeClr val="accent2"/>
              </a:solidFill>
            </c:spPr>
          </c:dPt>
          <c:dPt>
            <c:idx val="4"/>
            <c:bubble3D val="0"/>
            <c:spPr>
              <a:solidFill>
                <a:schemeClr val="accent4"/>
              </a:solidFill>
            </c:spPr>
          </c:dPt>
          <c:dLbls>
            <c:dLbl>
              <c:idx val="0"/>
              <c:layout>
                <c:manualLayout>
                  <c:x val="-8.8997710946163211E-2"/>
                  <c:y val="0.13966469368359524"/>
                </c:manualLayout>
              </c:layout>
              <c:tx>
                <c:rich>
                  <a:bodyPr/>
                  <a:lstStyle/>
                  <a:p>
                    <a:r>
                      <a:rPr lang="en-US" b="1">
                        <a:solidFill>
                          <a:schemeClr val="bg1"/>
                        </a:solidFill>
                      </a:rPr>
                      <a:t>11,4%</a:t>
                    </a:r>
                    <a:endParaRPr lang="en-US"/>
                  </a:p>
                </c:rich>
              </c:tx>
              <c:dLblPos val="bestFit"/>
              <c:showLegendKey val="0"/>
              <c:showVal val="1"/>
              <c:showCatName val="0"/>
              <c:showSerName val="0"/>
              <c:showPercent val="0"/>
              <c:showBubbleSize val="0"/>
            </c:dLbl>
            <c:dLbl>
              <c:idx val="3"/>
              <c:numFmt formatCode="0.0%" sourceLinked="0"/>
              <c:spPr/>
              <c:txPr>
                <a:bodyPr/>
                <a:lstStyle/>
                <a:p>
                  <a:pPr>
                    <a:defRPr b="1">
                      <a:solidFill>
                        <a:schemeClr val="tx1"/>
                      </a:solidFill>
                    </a:defRPr>
                  </a:pPr>
                  <a:endParaRPr lang="ru-RU"/>
                </a:p>
              </c:txPr>
              <c:dLblPos val="bestFit"/>
              <c:showLegendKey val="0"/>
              <c:showVal val="1"/>
              <c:showCatName val="0"/>
              <c:showSerName val="0"/>
              <c:showPercent val="0"/>
              <c:showBubbleSize val="0"/>
            </c:dLbl>
            <c:dLbl>
              <c:idx val="4"/>
              <c:layout>
                <c:manualLayout>
                  <c:x val="8.5070212324416722E-2"/>
                  <c:y val="0.14756125311774787"/>
                </c:manualLayout>
              </c:layout>
              <c:dLblPos val="bestFit"/>
              <c:showLegendKey val="0"/>
              <c:showVal val="1"/>
              <c:showCatName val="0"/>
              <c:showSerName val="0"/>
              <c:showPercent val="0"/>
              <c:showBubbleSize val="0"/>
            </c:dLbl>
            <c:numFmt formatCode="0.0%" sourceLinked="0"/>
            <c:txPr>
              <a:bodyPr/>
              <a:lstStyle/>
              <a:p>
                <a:pPr>
                  <a:defRPr b="1">
                    <a:solidFill>
                      <a:schemeClr val="bg1"/>
                    </a:solidFill>
                  </a:defRPr>
                </a:pPr>
                <a:endParaRPr lang="ru-RU"/>
              </a:p>
            </c:txPr>
            <c:dLblPos val="bestFit"/>
            <c:showLegendKey val="0"/>
            <c:showVal val="1"/>
            <c:showCatName val="0"/>
            <c:showSerName val="0"/>
            <c:showPercent val="0"/>
            <c:showBubbleSize val="0"/>
            <c:showLeaderLines val="1"/>
          </c:dLbls>
          <c:cat>
            <c:strRef>
              <c:f>Лист1!$A$2:$A$6</c:f>
              <c:strCache>
                <c:ptCount val="5"/>
                <c:pt idx="0">
                  <c:v>Юр. Лица</c:v>
                </c:pt>
                <c:pt idx="1">
                  <c:v>Дилеры</c:v>
                </c:pt>
                <c:pt idx="2">
                  <c:v>Нерезиденты</c:v>
                </c:pt>
                <c:pt idx="3">
                  <c:v>Физ. Лица</c:v>
                </c:pt>
                <c:pt idx="4">
                  <c:v>ДУ</c:v>
                </c:pt>
              </c:strCache>
            </c:strRef>
          </c:cat>
          <c:val>
            <c:numRef>
              <c:f>Лист1!$B$2:$B$6</c:f>
              <c:numCache>
                <c:formatCode>0.0%</c:formatCode>
                <c:ptCount val="5"/>
                <c:pt idx="0">
                  <c:v>0.114</c:v>
                </c:pt>
                <c:pt idx="1">
                  <c:v>0.623</c:v>
                </c:pt>
                <c:pt idx="2">
                  <c:v>0.13700000000000001</c:v>
                </c:pt>
                <c:pt idx="3">
                  <c:v>1.9E-2</c:v>
                </c:pt>
                <c:pt idx="4">
                  <c:v>0.107</c:v>
                </c:pt>
              </c:numCache>
            </c:numRef>
          </c:val>
        </c:ser>
        <c:dLbls>
          <c:dLblPos val="bestFit"/>
          <c:showLegendKey val="0"/>
          <c:showVal val="1"/>
          <c:showCatName val="0"/>
          <c:showSerName val="0"/>
          <c:showPercent val="0"/>
          <c:showBubbleSize val="0"/>
          <c:showLeaderLines val="1"/>
        </c:dLbls>
        <c:firstSliceAng val="0"/>
      </c:pieChart>
    </c:plotArea>
    <c:legend>
      <c:legendPos val="l"/>
      <c:layout/>
      <c:overlay val="0"/>
    </c:legend>
    <c:plotVisOnly val="1"/>
    <c:dispBlanksAs val="gap"/>
    <c:showDLblsOverMax val="0"/>
  </c:chart>
  <c:txPr>
    <a:bodyPr/>
    <a:lstStyle/>
    <a:p>
      <a:pPr>
        <a:defRPr sz="1000">
          <a:latin typeface="Tahoma" pitchFamily="34" charset="0"/>
          <a:ea typeface="Tahoma" pitchFamily="34" charset="0"/>
          <a:cs typeface="Tahoma" pitchFamily="34" charset="0"/>
        </a:defRPr>
      </a:pPr>
      <a:endParaRPr lang="ru-RU"/>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0"/>
    <c:plotArea>
      <c:layout/>
      <c:barChart>
        <c:barDir val="col"/>
        <c:grouping val="clustered"/>
        <c:varyColors val="0"/>
        <c:ser>
          <c:idx val="0"/>
          <c:order val="0"/>
          <c:spPr>
            <a:solidFill>
              <a:schemeClr val="accent6"/>
            </a:solidFill>
          </c:spPr>
          <c:invertIfNegative val="0"/>
          <c:dLbls>
            <c:showLegendKey val="0"/>
            <c:showVal val="1"/>
            <c:showCatName val="0"/>
            <c:showSerName val="0"/>
            <c:showPercent val="0"/>
            <c:showBubbleSize val="0"/>
            <c:showLeaderLines val="0"/>
          </c:dLbls>
          <c:cat>
            <c:numRef>
              <c:f>Лист3!$B$3:$B$7</c:f>
              <c:numCache>
                <c:formatCode>m/d/yyyy</c:formatCode>
                <c:ptCount val="5"/>
                <c:pt idx="0">
                  <c:v>41315</c:v>
                </c:pt>
                <c:pt idx="1">
                  <c:v>41322</c:v>
                </c:pt>
                <c:pt idx="2">
                  <c:v>41329</c:v>
                </c:pt>
                <c:pt idx="3">
                  <c:v>41334</c:v>
                </c:pt>
                <c:pt idx="4">
                  <c:v>41340</c:v>
                </c:pt>
              </c:numCache>
            </c:numRef>
          </c:cat>
          <c:val>
            <c:numRef>
              <c:f>Лист3!$C$3:$C$7</c:f>
              <c:numCache>
                <c:formatCode>0.00%</c:formatCode>
                <c:ptCount val="5"/>
                <c:pt idx="0">
                  <c:v>1E-3</c:v>
                </c:pt>
                <c:pt idx="1">
                  <c:v>4.2999999999999997E-2</c:v>
                </c:pt>
                <c:pt idx="2">
                  <c:v>8.1199999999999994E-2</c:v>
                </c:pt>
                <c:pt idx="3">
                  <c:v>0.11210000000000001</c:v>
                </c:pt>
                <c:pt idx="4">
                  <c:v>0.11609999999999999</c:v>
                </c:pt>
              </c:numCache>
            </c:numRef>
          </c:val>
        </c:ser>
        <c:dLbls>
          <c:showLegendKey val="0"/>
          <c:showVal val="0"/>
          <c:showCatName val="0"/>
          <c:showSerName val="0"/>
          <c:showPercent val="0"/>
          <c:showBubbleSize val="0"/>
        </c:dLbls>
        <c:gapWidth val="100"/>
        <c:axId val="67391488"/>
        <c:axId val="67393024"/>
      </c:barChart>
      <c:catAx>
        <c:axId val="67391488"/>
        <c:scaling>
          <c:orientation val="minMax"/>
        </c:scaling>
        <c:delete val="0"/>
        <c:axPos val="b"/>
        <c:numFmt formatCode="m/d/yyyy" sourceLinked="1"/>
        <c:majorTickMark val="out"/>
        <c:minorTickMark val="none"/>
        <c:tickLblPos val="nextTo"/>
        <c:crossAx val="67393024"/>
        <c:crosses val="autoZero"/>
        <c:auto val="0"/>
        <c:lblAlgn val="ctr"/>
        <c:lblOffset val="100"/>
        <c:noMultiLvlLbl val="0"/>
      </c:catAx>
      <c:valAx>
        <c:axId val="67393024"/>
        <c:scaling>
          <c:orientation val="minMax"/>
        </c:scaling>
        <c:delete val="1"/>
        <c:axPos val="l"/>
        <c:numFmt formatCode="0.00%" sourceLinked="1"/>
        <c:majorTickMark val="out"/>
        <c:minorTickMark val="none"/>
        <c:tickLblPos val="nextTo"/>
        <c:crossAx val="67391488"/>
        <c:crosses val="autoZero"/>
        <c:crossBetween val="between"/>
      </c:valAx>
    </c:plotArea>
    <c:plotVisOnly val="1"/>
    <c:dispBlanksAs val="gap"/>
    <c:showDLblsOverMax val="0"/>
  </c:chart>
  <c:txPr>
    <a:bodyPr/>
    <a:lstStyle/>
    <a:p>
      <a:pPr>
        <a:defRPr sz="1050"/>
      </a:pPr>
      <a:endParaRPr lang="ru-RU"/>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8D790F-E658-45E9-B62C-9B23CB9902B4}" type="datetimeFigureOut">
              <a:rPr lang="ru-RU" smtClean="0"/>
              <a:t>17.04.2013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832D4C-B1EA-4CF0-A1BA-C79BADBF0CEC}" type="slidenum">
              <a:rPr lang="ru-RU" smtClean="0"/>
              <a:t>‹#›</a:t>
            </a:fld>
            <a:endParaRPr lang="ru-RU"/>
          </a:p>
        </p:txBody>
      </p:sp>
    </p:spTree>
    <p:extLst>
      <p:ext uri="{BB962C8B-B14F-4D97-AF65-F5344CB8AC3E}">
        <p14:creationId xmlns:p14="http://schemas.microsoft.com/office/powerpoint/2010/main" val="3342261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3936E6AF-1630-41A0-B112-15EB9E1301C8}" type="slidenum">
              <a:rPr lang="ru-RU" smtClean="0">
                <a:solidFill>
                  <a:prstClr val="black"/>
                </a:solidFill>
              </a:rPr>
              <a:pPr>
                <a:defRPr/>
              </a:pPr>
              <a:t>5</a:t>
            </a:fld>
            <a:endParaRPr lang="ru-RU">
              <a:solidFill>
                <a:prstClr val="black"/>
              </a:solidFill>
            </a:endParaRPr>
          </a:p>
        </p:txBody>
      </p:sp>
    </p:spTree>
    <p:extLst>
      <p:ext uri="{BB962C8B-B14F-4D97-AF65-F5344CB8AC3E}">
        <p14:creationId xmlns:p14="http://schemas.microsoft.com/office/powerpoint/2010/main" val="323564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238017F8-00FC-441F-AF03-871D7DEF8DD2}" type="slidenum">
              <a:rPr lang="ru-RU" smtClean="0"/>
              <a:pPr>
                <a:defRPr/>
              </a:pPr>
              <a:t>8</a:t>
            </a:fld>
            <a:endParaRPr lang="ru-RU" dirty="0"/>
          </a:p>
        </p:txBody>
      </p:sp>
    </p:spTree>
    <p:extLst>
      <p:ext uri="{BB962C8B-B14F-4D97-AF65-F5344CB8AC3E}">
        <p14:creationId xmlns:p14="http://schemas.microsoft.com/office/powerpoint/2010/main" val="3271524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Образ слайда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smtClean="0">
              <a:latin typeface="Arial" pitchFamily="34" charset="0"/>
              <a:ea typeface="ＭＳ Ｐゴシック"/>
              <a:cs typeface="ＭＳ Ｐゴシック"/>
            </a:endParaRPr>
          </a:p>
        </p:txBody>
      </p:sp>
      <p:sp>
        <p:nvSpPr>
          <p:cNvPr id="6861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pPr>
            <a:fld id="{AB13460A-EF23-43DA-9FFD-F6643BBD4E22}" type="slidenum">
              <a:rPr lang="ru-RU" smtClean="0">
                <a:solidFill>
                  <a:srgbClr val="000000"/>
                </a:solidFill>
                <a:ea typeface="ＭＳ Ｐゴシック"/>
                <a:cs typeface="ＭＳ Ｐゴシック"/>
              </a:rPr>
              <a:pPr eaLnBrk="1" fontAlgn="base" hangingPunct="1">
                <a:spcBef>
                  <a:spcPct val="0"/>
                </a:spcBef>
                <a:spcAft>
                  <a:spcPct val="0"/>
                </a:spcAft>
              </a:pPr>
              <a:t>10</a:t>
            </a:fld>
            <a:endParaRPr lang="ru-RU" smtClean="0">
              <a:solidFill>
                <a:srgbClr val="000000"/>
              </a:solidFill>
              <a:ea typeface="ＭＳ Ｐゴシック"/>
              <a:cs typeface="ＭＳ Ｐゴシック"/>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Master" Target="../slideMasters/slideMaster6.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8.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01_ Титульный слайд_">
    <p:spTree>
      <p:nvGrpSpPr>
        <p:cNvPr id="1" name=""/>
        <p:cNvGrpSpPr/>
        <p:nvPr/>
      </p:nvGrpSpPr>
      <p:grpSpPr>
        <a:xfrm>
          <a:off x="0" y="0"/>
          <a:ext cx="0" cy="0"/>
          <a:chOff x="0" y="0"/>
          <a:chExt cx="0" cy="0"/>
        </a:xfrm>
      </p:grpSpPr>
      <p:pic>
        <p:nvPicPr>
          <p:cNvPr id="6" name="Picture 2" descr="\\atlas-old\Департамент_по_коммуникациям\Отдел_управления_брендом\Фирменный стиль\Шаблон презентаций\купол.jpg"/>
          <p:cNvPicPr>
            <a:picLocks noChangeAspect="1" noChangeArrowheads="1"/>
          </p:cNvPicPr>
          <p:nvPr/>
        </p:nvPicPr>
        <p:blipFill rotWithShape="1">
          <a:blip r:embed="rId2">
            <a:extLst>
              <a:ext uri="{28A0092B-C50C-407E-A947-70E740481C1C}">
                <a14:useLocalDpi xmlns:a14="http://schemas.microsoft.com/office/drawing/2010/main" val="0"/>
              </a:ext>
            </a:extLst>
          </a:blip>
          <a:srcRect l="13890" t="14957" r="19446" b="9402"/>
          <a:stretch/>
        </p:blipFill>
        <p:spPr bwMode="auto">
          <a:xfrm>
            <a:off x="251520" y="252000"/>
            <a:ext cx="4320000" cy="6372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1026" name="Picture 2" descr="\\atlas-old\Департамент_по_коммуникациям\Отдел_управления_брендом\Фирменный стиль\Шаблон презентаций\ЛОГО.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3968" y="252000"/>
            <a:ext cx="2448272" cy="5823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2_ Титульный слайд_">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sp>
        <p:nvSpPr>
          <p:cNvPr id="3" name="Прямоугольник 2"/>
          <p:cNvSpPr/>
          <p:nvPr/>
        </p:nvSpPr>
        <p:spPr>
          <a:xfrm>
            <a:off x="251520" y="270000"/>
            <a:ext cx="4320480" cy="6327352"/>
          </a:xfrm>
          <a:prstGeom prst="rect">
            <a:avLst/>
          </a:prstGeom>
          <a:solidFill>
            <a:srgbClr val="6163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2507759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3_ Титульный слайд_">
    <p:spTree>
      <p:nvGrpSpPr>
        <p:cNvPr id="1" name=""/>
        <p:cNvGrpSpPr/>
        <p:nvPr/>
      </p:nvGrpSpPr>
      <p:grpSpPr>
        <a:xfrm>
          <a:off x="0" y="0"/>
          <a:ext cx="0" cy="0"/>
          <a:chOff x="0" y="0"/>
          <a:chExt cx="0" cy="0"/>
        </a:xfrm>
      </p:grpSpPr>
      <p:sp>
        <p:nvSpPr>
          <p:cNvPr id="6" name="Прямоугольник 5"/>
          <p:cNvSpPr/>
          <p:nvPr/>
        </p:nvSpPr>
        <p:spPr>
          <a:xfrm>
            <a:off x="251520" y="269877"/>
            <a:ext cx="4320480" cy="6327477"/>
          </a:xfrm>
          <a:prstGeom prst="rect">
            <a:avLst/>
          </a:prstGeom>
          <a:solidFill>
            <a:srgbClr val="5162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2610099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4_ Титульный слайд_">
    <p:spTree>
      <p:nvGrpSpPr>
        <p:cNvPr id="1" name=""/>
        <p:cNvGrpSpPr/>
        <p:nvPr/>
      </p:nvGrpSpPr>
      <p:grpSpPr>
        <a:xfrm>
          <a:off x="0" y="0"/>
          <a:ext cx="0" cy="0"/>
          <a:chOff x="0" y="0"/>
          <a:chExt cx="0" cy="0"/>
        </a:xfrm>
      </p:grpSpPr>
      <p:sp>
        <p:nvSpPr>
          <p:cNvPr id="6" name="Прямоугольник 5"/>
          <p:cNvSpPr/>
          <p:nvPr/>
        </p:nvSpPr>
        <p:spPr>
          <a:xfrm>
            <a:off x="251520" y="269877"/>
            <a:ext cx="4320480" cy="6327477"/>
          </a:xfrm>
          <a:prstGeom prst="rect">
            <a:avLst/>
          </a:prstGeom>
          <a:solidFill>
            <a:srgbClr val="6D6F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2610099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 Титульный слайд_">
    <p:spTree>
      <p:nvGrpSpPr>
        <p:cNvPr id="1" name=""/>
        <p:cNvGrpSpPr/>
        <p:nvPr/>
      </p:nvGrpSpPr>
      <p:grpSpPr>
        <a:xfrm>
          <a:off x="0" y="0"/>
          <a:ext cx="0" cy="0"/>
          <a:chOff x="0" y="0"/>
          <a:chExt cx="0" cy="0"/>
        </a:xfrm>
      </p:grpSpPr>
      <p:sp>
        <p:nvSpPr>
          <p:cNvPr id="6" name="Прямоугольник 5"/>
          <p:cNvSpPr/>
          <p:nvPr/>
        </p:nvSpPr>
        <p:spPr>
          <a:xfrm>
            <a:off x="251520" y="269877"/>
            <a:ext cx="4320480" cy="6327477"/>
          </a:xfrm>
          <a:prstGeom prst="rect">
            <a:avLst/>
          </a:prstGeom>
          <a:solidFill>
            <a:srgbClr val="5D4F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2610099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02_ Содержание">
    <p:spTree>
      <p:nvGrpSpPr>
        <p:cNvPr id="1" name=""/>
        <p:cNvGrpSpPr/>
        <p:nvPr/>
      </p:nvGrpSpPr>
      <p:grpSpPr>
        <a:xfrm>
          <a:off x="0" y="0"/>
          <a:ext cx="0" cy="0"/>
          <a:chOff x="0" y="0"/>
          <a:chExt cx="0" cy="0"/>
        </a:xfrm>
      </p:grpSpPr>
      <p:sp>
        <p:nvSpPr>
          <p:cNvPr id="7" name="Прямоугольник 6"/>
          <p:cNvSpPr/>
          <p:nvPr/>
        </p:nvSpPr>
        <p:spPr>
          <a:xfrm>
            <a:off x="269879" y="269875"/>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0" name="Подзаголовок 2"/>
          <p:cNvSpPr txBox="1">
            <a:spLocks/>
          </p:cNvSpPr>
          <p:nvPr/>
        </p:nvSpPr>
        <p:spPr>
          <a:xfrm>
            <a:off x="1152529" y="828675"/>
            <a:ext cx="4064000" cy="719138"/>
          </a:xfrm>
          <a:prstGeom prst="rect">
            <a:avLst/>
          </a:prstGeom>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 typeface="Arial" charset="0"/>
              <a:buNone/>
              <a:defRPr/>
            </a:pPr>
            <a:r>
              <a:rPr lang="ru-RU" sz="2600" dirty="0" smtClean="0">
                <a:solidFill>
                  <a:schemeClr val="bg1"/>
                </a:solidFill>
                <a:latin typeface="+mj-lt"/>
              </a:rPr>
              <a:t>СОДЕРЖАНИЕ</a:t>
            </a:r>
            <a:endParaRPr lang="ru-RU" sz="2600" b="1" dirty="0" smtClean="0">
              <a:solidFill>
                <a:schemeClr val="bg1"/>
              </a:solidFill>
              <a:latin typeface="+mj-lt"/>
            </a:endParaRPr>
          </a:p>
        </p:txBody>
      </p:sp>
      <p:sp>
        <p:nvSpPr>
          <p:cNvPr id="11" name="Вертикальный текст 2"/>
          <p:cNvSpPr>
            <a:spLocks noGrp="1"/>
          </p:cNvSpPr>
          <p:nvPr>
            <p:ph type="body" orient="vert" idx="1" hasCustomPrompt="1"/>
          </p:nvPr>
        </p:nvSpPr>
        <p:spPr>
          <a:xfrm>
            <a:off x="1152000" y="2134800"/>
            <a:ext cx="6768000" cy="3382432"/>
          </a:xfrm>
          <a:prstGeom prst="rect">
            <a:avLst/>
          </a:prstGeom>
        </p:spPr>
        <p:txBody>
          <a:bodyPr vert="horz" numCol="2">
            <a:noAutofit/>
          </a:bodyPr>
          <a:lstStyle>
            <a:lvl1pPr marL="174625" indent="-174625" defTabSz="1976438">
              <a:spcBef>
                <a:spcPts val="1800"/>
              </a:spcBef>
              <a:buFont typeface="Wingdings" pitchFamily="2" charset="2"/>
              <a:buChar char="§"/>
              <a:defRPr sz="1600" baseline="0">
                <a:solidFill>
                  <a:schemeClr val="bg1">
                    <a:lumMod val="95000"/>
                  </a:schemeClr>
                </a:solidFill>
                <a:latin typeface="+mj-lt"/>
                <a:ea typeface="Verdana" pitchFamily="34" charset="0"/>
                <a:cs typeface="Verdana" pitchFamily="34" charset="0"/>
              </a:defRPr>
            </a:lvl1pPr>
            <a:lvl2pPr defTabSz="1976438">
              <a:defRPr sz="1600">
                <a:solidFill>
                  <a:schemeClr val="bg1">
                    <a:lumMod val="95000"/>
                  </a:schemeClr>
                </a:solidFill>
                <a:latin typeface="+mj-lt"/>
                <a:ea typeface="Verdana" pitchFamily="34" charset="0"/>
                <a:cs typeface="Verdana" pitchFamily="34" charset="0"/>
              </a:defRPr>
            </a:lvl2pPr>
            <a:lvl3pPr>
              <a:defRPr sz="1600">
                <a:latin typeface="Verdana" pitchFamily="34" charset="0"/>
                <a:ea typeface="Verdana" pitchFamily="34" charset="0"/>
                <a:cs typeface="Verdana" pitchFamily="34" charset="0"/>
              </a:defRPr>
            </a:lvl3pPr>
            <a:lvl4pPr>
              <a:defRPr sz="1600">
                <a:latin typeface="Verdana" pitchFamily="34" charset="0"/>
                <a:ea typeface="Verdana" pitchFamily="34" charset="0"/>
                <a:cs typeface="Verdana" pitchFamily="34" charset="0"/>
              </a:defRPr>
            </a:lvl4pPr>
            <a:lvl5pPr>
              <a:defRPr sz="1600">
                <a:latin typeface="Verdana" pitchFamily="34" charset="0"/>
                <a:ea typeface="Verdana" pitchFamily="34" charset="0"/>
                <a:cs typeface="Verdana" pitchFamily="34" charset="0"/>
              </a:defRPr>
            </a:lvl5pPr>
          </a:lstStyle>
          <a:p>
            <a:pPr lvl="0"/>
            <a:r>
              <a:rPr lang="ru-RU" dirty="0" smtClean="0"/>
              <a:t>Пункт номер один</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1"/>
            <a:endParaRPr lang="ru-RU" dirty="0" smtClean="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03_ Начало раздел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2880000" y="612000"/>
            <a:ext cx="5400000" cy="2232000"/>
          </a:xfrm>
          <a:prstGeom prst="rect">
            <a:avLst/>
          </a:prstGeom>
        </p:spPr>
        <p:txBody>
          <a:bodyPr anchor="t" anchorCtr="0">
            <a:noAutofit/>
          </a:bodyPr>
          <a:lstStyle>
            <a:lvl1pPr algn="l">
              <a:lnSpc>
                <a:spcPct val="90000"/>
              </a:lnSpc>
              <a:defRPr sz="4800" baseline="0">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5"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latin typeface="+mj-lt"/>
                <a:ea typeface="Verdana" pitchFamily="34" charset="0"/>
                <a:cs typeface="Verdana" pitchFamily="34" charset="0"/>
              </a:defRPr>
            </a:lvl1pPr>
          </a:lstStyle>
          <a:p>
            <a:endParaRPr lang="ru-RU"/>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3AED8FA-70B4-406C-BAA6-3D341F1BE7B3}" type="slidenum">
              <a:rPr lang="ru-RU" smtClean="0"/>
              <a:t>‹#›</a:t>
            </a:fld>
            <a:endParaRPr lang="ru-RU"/>
          </a:p>
        </p:txBody>
      </p:sp>
      <p:sp>
        <p:nvSpPr>
          <p:cNvPr id="8" name="Прямоугольник 7"/>
          <p:cNvSpPr/>
          <p:nvPr/>
        </p:nvSpPr>
        <p:spPr>
          <a:xfrm>
            <a:off x="269875" y="269875"/>
            <a:ext cx="21600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2232000" y="6191258"/>
            <a:ext cx="1663700" cy="396875"/>
          </a:xfrm>
          <a:prstGeom prst="rect">
            <a:avLst/>
          </a:prstGeom>
          <a:noFill/>
          <a:ln w="9525">
            <a:noFill/>
            <a:miter lim="800000"/>
            <a:headEnd/>
            <a:tailEnd/>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6_ Начало раздела">
    <p:spTree>
      <p:nvGrpSpPr>
        <p:cNvPr id="1" name=""/>
        <p:cNvGrpSpPr/>
        <p:nvPr/>
      </p:nvGrpSpPr>
      <p:grpSpPr>
        <a:xfrm>
          <a:off x="0" y="0"/>
          <a:ext cx="0" cy="0"/>
          <a:chOff x="0" y="0"/>
          <a:chExt cx="0" cy="0"/>
        </a:xfrm>
      </p:grpSpPr>
      <p:sp>
        <p:nvSpPr>
          <p:cNvPr id="9" name="Прямоугольник 8"/>
          <p:cNvSpPr/>
          <p:nvPr/>
        </p:nvSpPr>
        <p:spPr>
          <a:xfrm>
            <a:off x="269879" y="260648"/>
            <a:ext cx="8604250" cy="6318250"/>
          </a:xfrm>
          <a:prstGeom prst="rect">
            <a:avLst/>
          </a:prstGeom>
          <a:solidFill>
            <a:srgbClr val="6163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3AED8FA-70B4-406C-BAA6-3D341F1BE7B3}" type="slidenum">
              <a:rPr lang="ru-RU" smtClean="0"/>
              <a:t>‹#›</a:t>
            </a:fld>
            <a:endParaRPr lang="ru-RU"/>
          </a:p>
        </p:txBody>
      </p:sp>
    </p:spTree>
    <p:extLst>
      <p:ext uri="{BB962C8B-B14F-4D97-AF65-F5344CB8AC3E}">
        <p14:creationId xmlns:p14="http://schemas.microsoft.com/office/powerpoint/2010/main" val="7415026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5_ Начало раздела">
    <p:spTree>
      <p:nvGrpSpPr>
        <p:cNvPr id="1" name=""/>
        <p:cNvGrpSpPr/>
        <p:nvPr/>
      </p:nvGrpSpPr>
      <p:grpSpPr>
        <a:xfrm>
          <a:off x="0" y="0"/>
          <a:ext cx="0" cy="0"/>
          <a:chOff x="0" y="0"/>
          <a:chExt cx="0" cy="0"/>
        </a:xfrm>
      </p:grpSpPr>
      <p:sp>
        <p:nvSpPr>
          <p:cNvPr id="11" name="Прямоугольник 10"/>
          <p:cNvSpPr/>
          <p:nvPr/>
        </p:nvSpPr>
        <p:spPr>
          <a:xfrm>
            <a:off x="269879" y="260648"/>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3AED8FA-70B4-406C-BAA6-3D341F1BE7B3}" type="slidenum">
              <a:rPr lang="ru-RU" smtClean="0"/>
              <a:t>‹#›</a:t>
            </a:fld>
            <a:endParaRPr lang="ru-RU"/>
          </a:p>
        </p:txBody>
      </p:sp>
    </p:spTree>
    <p:extLst>
      <p:ext uri="{BB962C8B-B14F-4D97-AF65-F5344CB8AC3E}">
        <p14:creationId xmlns:p14="http://schemas.microsoft.com/office/powerpoint/2010/main" val="4148063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7_ Начало раздела">
    <p:spTree>
      <p:nvGrpSpPr>
        <p:cNvPr id="1" name=""/>
        <p:cNvGrpSpPr/>
        <p:nvPr/>
      </p:nvGrpSpPr>
      <p:grpSpPr>
        <a:xfrm>
          <a:off x="0" y="0"/>
          <a:ext cx="0" cy="0"/>
          <a:chOff x="0" y="0"/>
          <a:chExt cx="0" cy="0"/>
        </a:xfrm>
      </p:grpSpPr>
      <p:sp>
        <p:nvSpPr>
          <p:cNvPr id="6" name="Прямоугольник 5"/>
          <p:cNvSpPr/>
          <p:nvPr/>
        </p:nvSpPr>
        <p:spPr>
          <a:xfrm>
            <a:off x="269879" y="260648"/>
            <a:ext cx="8604250" cy="6318250"/>
          </a:xfrm>
          <a:prstGeom prst="rect">
            <a:avLst/>
          </a:prstGeom>
          <a:solidFill>
            <a:srgbClr val="6D6F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3AED8FA-70B4-406C-BAA6-3D341F1BE7B3}" type="slidenum">
              <a:rPr lang="ru-RU" smtClean="0"/>
              <a:t>‹#›</a:t>
            </a:fld>
            <a:endParaRPr lang="ru-RU"/>
          </a:p>
        </p:txBody>
      </p:sp>
    </p:spTree>
    <p:extLst>
      <p:ext uri="{BB962C8B-B14F-4D97-AF65-F5344CB8AC3E}">
        <p14:creationId xmlns:p14="http://schemas.microsoft.com/office/powerpoint/2010/main" val="741502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8_ Начало раздела">
    <p:spTree>
      <p:nvGrpSpPr>
        <p:cNvPr id="1" name=""/>
        <p:cNvGrpSpPr/>
        <p:nvPr/>
      </p:nvGrpSpPr>
      <p:grpSpPr>
        <a:xfrm>
          <a:off x="0" y="0"/>
          <a:ext cx="0" cy="0"/>
          <a:chOff x="0" y="0"/>
          <a:chExt cx="0" cy="0"/>
        </a:xfrm>
      </p:grpSpPr>
      <p:sp>
        <p:nvSpPr>
          <p:cNvPr id="6" name="Прямоугольник 5"/>
          <p:cNvSpPr/>
          <p:nvPr/>
        </p:nvSpPr>
        <p:spPr>
          <a:xfrm>
            <a:off x="269879" y="260648"/>
            <a:ext cx="8604250" cy="6318250"/>
          </a:xfrm>
          <a:prstGeom prst="rect">
            <a:avLst/>
          </a:prstGeom>
          <a:solidFill>
            <a:srgbClr val="5D4F4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3AED8FA-70B4-406C-BAA6-3D341F1BE7B3}" type="slidenum">
              <a:rPr lang="ru-RU" smtClean="0"/>
              <a:t>‹#›</a:t>
            </a:fld>
            <a:endParaRPr lang="ru-RU"/>
          </a:p>
        </p:txBody>
      </p:sp>
    </p:spTree>
    <p:extLst>
      <p:ext uri="{BB962C8B-B14F-4D97-AF65-F5344CB8AC3E}">
        <p14:creationId xmlns:p14="http://schemas.microsoft.com/office/powerpoint/2010/main" val="7415026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04_ Слайд с тексто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3AED8FA-70B4-406C-BAA6-3D341F1BE7B3}" type="slidenum">
              <a:rPr lang="ru-RU" smtClean="0"/>
              <a:t>‹#›</a:t>
            </a:fld>
            <a:endParaRPr lang="ru-RU"/>
          </a:p>
        </p:txBody>
      </p:sp>
      <p:sp>
        <p:nvSpPr>
          <p:cNvPr id="7" name="Текст 3"/>
          <p:cNvSpPr>
            <a:spLocks noGrp="1"/>
          </p:cNvSpPr>
          <p:nvPr>
            <p:ph type="body" sz="half" idx="2" hasCustomPrompt="1"/>
          </p:nvPr>
        </p:nvSpPr>
        <p:spPr>
          <a:xfrm>
            <a:off x="1151999" y="2134800"/>
            <a:ext cx="7416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05_ Слайд с текстом и изображение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3AED8FA-70B4-406C-BAA6-3D341F1BE7B3}" type="slidenum">
              <a:rPr lang="ru-RU" smtClean="0"/>
              <a:t>‹#›</a:t>
            </a:fld>
            <a:endParaRPr lang="ru-RU"/>
          </a:p>
        </p:txBody>
      </p:sp>
      <p:sp>
        <p:nvSpPr>
          <p:cNvPr id="7" name="Текст 3"/>
          <p:cNvSpPr>
            <a:spLocks noGrp="1"/>
          </p:cNvSpPr>
          <p:nvPr>
            <p:ph type="body" sz="half" idx="2" hasCustomPrompt="1"/>
          </p:nvPr>
        </p:nvSpPr>
        <p:spPr>
          <a:xfrm>
            <a:off x="1151999" y="2134800"/>
            <a:ext cx="4140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
        <p:nvSpPr>
          <p:cNvPr id="10" name="Рисунок 2"/>
          <p:cNvSpPr>
            <a:spLocks noGrp="1"/>
          </p:cNvSpPr>
          <p:nvPr>
            <p:ph type="pic" idx="1" hasCustomPrompt="1"/>
          </p:nvPr>
        </p:nvSpPr>
        <p:spPr>
          <a:xfrm>
            <a:off x="5436000" y="2160000"/>
            <a:ext cx="3240000" cy="3708000"/>
          </a:xfrm>
          <a:prstGeom prst="rect">
            <a:avLst/>
          </a:prstGeom>
        </p:spPr>
        <p:txBody>
          <a:bodyPr anchor="ctr" anchorCtr="0">
            <a:normAutofit/>
          </a:bodyPr>
          <a:lstStyle>
            <a:lvl1pPr marL="0" indent="0" algn="ctr">
              <a:buNone/>
              <a:defRPr sz="1800" baseline="0">
                <a:solidFill>
                  <a:schemeClr val="bg1">
                    <a:lumMod val="50000"/>
                  </a:schemeClr>
                </a:solidFill>
                <a:latin typeface="Courier New" pitchFamily="49" charset="0"/>
                <a:cs typeface="Courier New" pitchFamily="49"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Нажмите иконку, </a:t>
            </a:r>
            <a:br>
              <a:rPr lang="ru-RU" dirty="0" smtClean="0"/>
            </a:br>
            <a:r>
              <a:rPr lang="ru-RU" dirty="0" smtClean="0"/>
              <a:t>чтобы вставить изображение</a:t>
            </a:r>
            <a:endParaRPr lang="ru-RU"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06_ Слайд с буллетированным текстом и изображение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3AED8FA-70B4-406C-BAA6-3D341F1BE7B3}" type="slidenum">
              <a:rPr lang="ru-RU" smtClean="0"/>
              <a:t>‹#›</a:t>
            </a:fld>
            <a:endParaRPr lang="ru-RU"/>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
        <p:nvSpPr>
          <p:cNvPr id="12" name="Содержимое 3"/>
          <p:cNvSpPr>
            <a:spLocks noGrp="1"/>
          </p:cNvSpPr>
          <p:nvPr>
            <p:ph sz="half" idx="14" hasCustomPrompt="1"/>
          </p:nvPr>
        </p:nvSpPr>
        <p:spPr>
          <a:xfrm>
            <a:off x="4572000" y="2160000"/>
            <a:ext cx="4104000" cy="2782800"/>
          </a:xfrm>
          <a:prstGeom prst="rect">
            <a:avLst/>
          </a:prstGeom>
        </p:spPr>
        <p:txBody>
          <a:bodyPr>
            <a:noAutofit/>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baseline="0">
                <a:solidFill>
                  <a:schemeClr val="bg1">
                    <a:lumMod val="50000"/>
                  </a:schemeClr>
                </a:solidFill>
                <a:latin typeface="Courier New" pitchFamily="49" charset="0"/>
                <a:cs typeface="Courier New" pitchFamily="49" charset="0"/>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ru-RU" dirty="0" smtClean="0"/>
              <a:t>Чтобы вставить объект, нажмите соответствующую иконку</a:t>
            </a:r>
          </a:p>
        </p:txBody>
      </p:sp>
      <p:sp>
        <p:nvSpPr>
          <p:cNvPr id="11" name="Текст 3"/>
          <p:cNvSpPr>
            <a:spLocks noGrp="1"/>
          </p:cNvSpPr>
          <p:nvPr>
            <p:ph type="body" sz="half" idx="13" hasCustomPrompt="1"/>
          </p:nvPr>
        </p:nvSpPr>
        <p:spPr>
          <a:xfrm>
            <a:off x="4572000" y="5112000"/>
            <a:ext cx="4176000" cy="576064"/>
          </a:xfrm>
          <a:prstGeom prst="rect">
            <a:avLst/>
          </a:prstGeom>
        </p:spPr>
        <p:txBody>
          <a:bodyPr lIns="0" tIns="0" rIns="0" bIns="0">
            <a:noAutofit/>
          </a:bodyPr>
          <a:lstStyle>
            <a:lvl1pPr marL="0" indent="0">
              <a:lnSpc>
                <a:spcPct val="100000"/>
              </a:lnSpc>
              <a:spcBef>
                <a:spcPts val="0"/>
              </a:spcBef>
              <a:buNone/>
              <a:defRPr sz="11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Подпись − шрифт </a:t>
            </a:r>
            <a:r>
              <a:rPr lang="en-US" dirty="0" smtClean="0"/>
              <a:t>Tahoma 11 </a:t>
            </a:r>
            <a:r>
              <a:rPr lang="ru-RU" dirty="0" smtClean="0"/>
              <a:t>пт.</a:t>
            </a:r>
          </a:p>
        </p:txBody>
      </p:sp>
      <p:sp>
        <p:nvSpPr>
          <p:cNvPr id="10" name="Вертикальный текст 2"/>
          <p:cNvSpPr>
            <a:spLocks noGrp="1"/>
          </p:cNvSpPr>
          <p:nvPr>
            <p:ph type="body" orient="vert" idx="1" hasCustomPrompt="1"/>
          </p:nvPr>
        </p:nvSpPr>
        <p:spPr>
          <a:xfrm>
            <a:off x="1152000" y="2134800"/>
            <a:ext cx="3276000" cy="3600000"/>
          </a:xfrm>
          <a:prstGeom prst="rect">
            <a:avLst/>
          </a:prstGeom>
        </p:spPr>
        <p:txBody>
          <a:bodyPr vert="horz">
            <a:noAutofit/>
          </a:bodyPr>
          <a:lstStyle>
            <a:lvl1pPr marL="174625" indent="-174625" defTabSz="1976438">
              <a:spcBef>
                <a:spcPts val="1800"/>
              </a:spcBef>
              <a:buFont typeface="Wingdings" pitchFamily="2" charset="2"/>
              <a:buChar char="§"/>
              <a:defRPr sz="1600" baseline="0">
                <a:latin typeface="+mj-lt"/>
                <a:ea typeface="Verdana" pitchFamily="34" charset="0"/>
                <a:cs typeface="Verdana" pitchFamily="34" charset="0"/>
              </a:defRPr>
            </a:lvl1pPr>
            <a:lvl2pPr defTabSz="1976438">
              <a:defRPr sz="1600">
                <a:latin typeface="+mj-lt"/>
                <a:ea typeface="Verdana" pitchFamily="34" charset="0"/>
                <a:cs typeface="Verdana" pitchFamily="34" charset="0"/>
              </a:defRPr>
            </a:lvl2pPr>
            <a:lvl3pPr>
              <a:defRPr sz="1600">
                <a:latin typeface="Verdana" pitchFamily="34" charset="0"/>
                <a:ea typeface="Verdana" pitchFamily="34" charset="0"/>
                <a:cs typeface="Verdana" pitchFamily="34" charset="0"/>
              </a:defRPr>
            </a:lvl3pPr>
            <a:lvl4pPr>
              <a:defRPr sz="1600">
                <a:latin typeface="Verdana" pitchFamily="34" charset="0"/>
                <a:ea typeface="Verdana" pitchFamily="34" charset="0"/>
                <a:cs typeface="Verdana" pitchFamily="34" charset="0"/>
              </a:defRPr>
            </a:lvl4pPr>
            <a:lvl5pPr>
              <a:defRPr sz="1600">
                <a:latin typeface="Verdana" pitchFamily="34" charset="0"/>
                <a:ea typeface="Verdana" pitchFamily="34" charset="0"/>
                <a:cs typeface="Verdana" pitchFamily="34" charset="0"/>
              </a:defRPr>
            </a:lvl5pPr>
          </a:lstStyle>
          <a:p>
            <a:pPr lvl="0"/>
            <a:r>
              <a:rPr lang="ru-RU" dirty="0" smtClean="0"/>
              <a:t>Пункт номер один</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07_ Слайд с текстом и таблицей">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3AED8FA-70B4-406C-BAA6-3D341F1BE7B3}" type="slidenum">
              <a:rPr lang="ru-RU" smtClean="0"/>
              <a:t>‹#›</a:t>
            </a:fld>
            <a:endParaRPr lang="ru-RU"/>
          </a:p>
        </p:txBody>
      </p:sp>
      <p:sp>
        <p:nvSpPr>
          <p:cNvPr id="7" name="Текст 3"/>
          <p:cNvSpPr>
            <a:spLocks noGrp="1"/>
          </p:cNvSpPr>
          <p:nvPr>
            <p:ph type="body" sz="half" idx="2" hasCustomPrompt="1"/>
          </p:nvPr>
        </p:nvSpPr>
        <p:spPr>
          <a:xfrm>
            <a:off x="1151998" y="2134800"/>
            <a:ext cx="7416000" cy="1150184"/>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r>
              <a:rPr lang="en-US" dirty="0" smtClean="0"/>
              <a:t> </a:t>
            </a:r>
            <a:br>
              <a:rPr lang="en-US" dirty="0" smtClean="0"/>
            </a:br>
            <a:r>
              <a:rPr lang="ru-RU" dirty="0" smtClean="0"/>
              <a:t>Ниже текста расположите таблицу, созданную в программе </a:t>
            </a:r>
            <a:r>
              <a:rPr lang="en-US" dirty="0" smtClean="0"/>
              <a:t>Excel</a:t>
            </a:r>
            <a:r>
              <a:rPr lang="ru-RU" dirty="0" smtClean="0"/>
              <a:t> в фирменном стиле </a:t>
            </a:r>
            <a:r>
              <a:rPr lang="en-US" dirty="0" smtClean="0"/>
              <a:t>(</a:t>
            </a:r>
            <a:r>
              <a:rPr lang="ru-RU" dirty="0" smtClean="0"/>
              <a:t>из оригинального </a:t>
            </a:r>
            <a:r>
              <a:rPr lang="en-US" dirty="0" smtClean="0"/>
              <a:t>Excel-</a:t>
            </a:r>
            <a:r>
              <a:rPr lang="ru-RU" dirty="0" smtClean="0"/>
              <a:t>шаблона таблицы Московской Биржи ) и вставленную на этот слайд операцией </a:t>
            </a:r>
            <a:r>
              <a:rPr lang="en-US" dirty="0" smtClean="0"/>
              <a:t>Copy &gt; Paste</a:t>
            </a:r>
            <a:r>
              <a:rPr lang="ru-RU" dirty="0" smtClean="0"/>
              <a:t>.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08_ Слайд с текстом и диаграммой">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3AED8FA-70B4-406C-BAA6-3D341F1BE7B3}" type="slidenum">
              <a:rPr lang="ru-RU" smtClean="0"/>
              <a:t>‹#›</a:t>
            </a:fld>
            <a:endParaRPr lang="ru-RU"/>
          </a:p>
        </p:txBody>
      </p:sp>
      <p:sp>
        <p:nvSpPr>
          <p:cNvPr id="7" name="Текст 3"/>
          <p:cNvSpPr>
            <a:spLocks noGrp="1"/>
          </p:cNvSpPr>
          <p:nvPr>
            <p:ph type="body" sz="half" idx="2" hasCustomPrompt="1"/>
          </p:nvPr>
        </p:nvSpPr>
        <p:spPr>
          <a:xfrm>
            <a:off x="1151999" y="2134800"/>
            <a:ext cx="4140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
        <p:nvSpPr>
          <p:cNvPr id="12" name="Содержимое 3"/>
          <p:cNvSpPr>
            <a:spLocks noGrp="1"/>
          </p:cNvSpPr>
          <p:nvPr>
            <p:ph sz="half" idx="14" hasCustomPrompt="1"/>
          </p:nvPr>
        </p:nvSpPr>
        <p:spPr>
          <a:xfrm>
            <a:off x="5436000" y="2160000"/>
            <a:ext cx="3240000" cy="3708000"/>
          </a:xfrm>
          <a:prstGeom prst="rect">
            <a:avLst/>
          </a:prstGeom>
        </p:spPr>
        <p:txBody>
          <a:bodyPr>
            <a:noAutofit/>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baseline="0">
                <a:solidFill>
                  <a:schemeClr val="bg1">
                    <a:lumMod val="50000"/>
                  </a:schemeClr>
                </a:solidFill>
                <a:latin typeface="Courier New" pitchFamily="49" charset="0"/>
                <a:cs typeface="Courier New" pitchFamily="49" charset="0"/>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ru-RU" dirty="0" smtClean="0"/>
              <a:t>Чтобы вставить объект, нажмите соответствующую иконку</a:t>
            </a:r>
          </a:p>
        </p:txBody>
      </p:sp>
      <p:sp>
        <p:nvSpPr>
          <p:cNvPr id="11" name="Текст 3"/>
          <p:cNvSpPr>
            <a:spLocks noGrp="1"/>
          </p:cNvSpPr>
          <p:nvPr>
            <p:ph type="body" sz="half" idx="13" hasCustomPrompt="1"/>
          </p:nvPr>
        </p:nvSpPr>
        <p:spPr>
          <a:xfrm>
            <a:off x="5508002" y="5157192"/>
            <a:ext cx="2054288" cy="792088"/>
          </a:xfrm>
          <a:prstGeom prst="rect">
            <a:avLst/>
          </a:prstGeom>
        </p:spPr>
        <p:txBody>
          <a:bodyPr lIns="0" tIns="0" rIns="0" bIns="0">
            <a:noAutofit/>
          </a:bodyPr>
          <a:lstStyle>
            <a:lvl1pPr marL="0" indent="0">
              <a:lnSpc>
                <a:spcPct val="100000"/>
              </a:lnSpc>
              <a:spcBef>
                <a:spcPts val="0"/>
              </a:spcBef>
              <a:buNone/>
              <a:defRPr sz="11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Подпись к диаграмме − шрифт </a:t>
            </a:r>
            <a:r>
              <a:rPr lang="en-US" dirty="0" smtClean="0"/>
              <a:t>Tahoma 11 </a:t>
            </a:r>
            <a:r>
              <a:rPr lang="ru-RU" dirty="0" smtClean="0"/>
              <a:t>пт.</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09_ Слайд с выносом">
    <p:spTree>
      <p:nvGrpSpPr>
        <p:cNvPr id="1" name=""/>
        <p:cNvGrpSpPr/>
        <p:nvPr/>
      </p:nvGrpSpPr>
      <p:grpSpPr>
        <a:xfrm>
          <a:off x="0" y="0"/>
          <a:ext cx="0" cy="0"/>
          <a:chOff x="0" y="0"/>
          <a:chExt cx="0" cy="0"/>
        </a:xfrm>
      </p:grpSpPr>
      <p:pic>
        <p:nvPicPr>
          <p:cNvPr id="4" name="Picture 3" descr="\\atlas-old\Департамент_по_коммуникациям\Отдел_управления_брендом\Фирменный стиль\Шаблон презентаций\купол2.jpg"/>
          <p:cNvPicPr>
            <a:picLocks noChangeAspect="1" noChangeArrowheads="1"/>
          </p:cNvPicPr>
          <p:nvPr/>
        </p:nvPicPr>
        <p:blipFill rotWithShape="1">
          <a:blip r:embed="rId2">
            <a:extLst>
              <a:ext uri="{28A0092B-C50C-407E-A947-70E740481C1C}">
                <a14:useLocalDpi xmlns:a14="http://schemas.microsoft.com/office/drawing/2010/main" val="0"/>
              </a:ext>
            </a:extLst>
          </a:blip>
          <a:srcRect t="3789" b="344"/>
          <a:stretch/>
        </p:blipFill>
        <p:spPr bwMode="auto">
          <a:xfrm>
            <a:off x="251520" y="260648"/>
            <a:ext cx="8640960" cy="6372000"/>
          </a:xfrm>
          <a:prstGeom prst="rect">
            <a:avLst/>
          </a:prstGeom>
          <a:noFill/>
          <a:extLst>
            <a:ext uri="{909E8E84-426E-40DD-AFC4-6F175D3DCCD1}">
              <a14:hiddenFill xmlns:a14="http://schemas.microsoft.com/office/drawing/2010/main">
                <a:solidFill>
                  <a:srgbClr val="FFFFFF"/>
                </a:solidFill>
              </a14:hiddenFill>
            </a:ext>
          </a:extLst>
        </p:spPr>
      </p:pic>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0_ Слайд с выносом">
    <p:spTree>
      <p:nvGrpSpPr>
        <p:cNvPr id="1" name=""/>
        <p:cNvGrpSpPr/>
        <p:nvPr/>
      </p:nvGrpSpPr>
      <p:grpSpPr>
        <a:xfrm>
          <a:off x="0" y="0"/>
          <a:ext cx="0" cy="0"/>
          <a:chOff x="0" y="0"/>
          <a:chExt cx="0" cy="0"/>
        </a:xfrm>
      </p:grpSpPr>
      <p:sp>
        <p:nvSpPr>
          <p:cNvPr id="5" name="Прямоугольник 4"/>
          <p:cNvSpPr/>
          <p:nvPr/>
        </p:nvSpPr>
        <p:spPr>
          <a:xfrm>
            <a:off x="269879" y="260648"/>
            <a:ext cx="8604250" cy="6318250"/>
          </a:xfrm>
          <a:prstGeom prst="rect">
            <a:avLst/>
          </a:prstGeom>
          <a:solidFill>
            <a:srgbClr val="6163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33762581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1_ Слайд с выносом">
    <p:spTree>
      <p:nvGrpSpPr>
        <p:cNvPr id="1" name=""/>
        <p:cNvGrpSpPr/>
        <p:nvPr/>
      </p:nvGrpSpPr>
      <p:grpSpPr>
        <a:xfrm>
          <a:off x="0" y="0"/>
          <a:ext cx="0" cy="0"/>
          <a:chOff x="0" y="0"/>
          <a:chExt cx="0" cy="0"/>
        </a:xfrm>
      </p:grpSpPr>
      <p:sp>
        <p:nvSpPr>
          <p:cNvPr id="4" name="Прямоугольник 3"/>
          <p:cNvSpPr/>
          <p:nvPr/>
        </p:nvSpPr>
        <p:spPr>
          <a:xfrm>
            <a:off x="269879" y="260648"/>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36864011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2_ Слайд с выносом">
    <p:spTree>
      <p:nvGrpSpPr>
        <p:cNvPr id="1" name=""/>
        <p:cNvGrpSpPr/>
        <p:nvPr/>
      </p:nvGrpSpPr>
      <p:grpSpPr>
        <a:xfrm>
          <a:off x="0" y="0"/>
          <a:ext cx="0" cy="0"/>
          <a:chOff x="0" y="0"/>
          <a:chExt cx="0" cy="0"/>
        </a:xfrm>
      </p:grpSpPr>
      <p:sp>
        <p:nvSpPr>
          <p:cNvPr id="4" name="Прямоугольник 3"/>
          <p:cNvSpPr/>
          <p:nvPr/>
        </p:nvSpPr>
        <p:spPr>
          <a:xfrm>
            <a:off x="269879" y="260648"/>
            <a:ext cx="8604250" cy="6318250"/>
          </a:xfrm>
          <a:prstGeom prst="rect">
            <a:avLst/>
          </a:prstGeom>
          <a:solidFill>
            <a:srgbClr val="6D6F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36864011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3_ Слайд с выносом">
    <p:spTree>
      <p:nvGrpSpPr>
        <p:cNvPr id="1" name=""/>
        <p:cNvGrpSpPr/>
        <p:nvPr/>
      </p:nvGrpSpPr>
      <p:grpSpPr>
        <a:xfrm>
          <a:off x="0" y="0"/>
          <a:ext cx="0" cy="0"/>
          <a:chOff x="0" y="0"/>
          <a:chExt cx="0" cy="0"/>
        </a:xfrm>
      </p:grpSpPr>
      <p:sp>
        <p:nvSpPr>
          <p:cNvPr id="4" name="Прямоугольник 3"/>
          <p:cNvSpPr/>
          <p:nvPr/>
        </p:nvSpPr>
        <p:spPr>
          <a:xfrm>
            <a:off x="269879" y="260648"/>
            <a:ext cx="8604250" cy="6318250"/>
          </a:xfrm>
          <a:prstGeom prst="rect">
            <a:avLst/>
          </a:prstGeom>
          <a:solidFill>
            <a:srgbClr val="5D4F4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36864011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cSld name="04_ Регулярный слайд">
    <p:spTree>
      <p:nvGrpSpPr>
        <p:cNvPr id="1" name=""/>
        <p:cNvGrpSpPr/>
        <p:nvPr/>
      </p:nvGrpSpPr>
      <p:grpSpPr>
        <a:xfrm>
          <a:off x="0" y="0"/>
          <a:ext cx="0" cy="0"/>
          <a:chOff x="0" y="0"/>
          <a:chExt cx="0" cy="0"/>
        </a:xfrm>
      </p:grpSpPr>
      <p:sp>
        <p:nvSpPr>
          <p:cNvPr id="2" name="Прямоугольник 1"/>
          <p:cNvSpPr/>
          <p:nvPr/>
        </p:nvSpPr>
        <p:spPr>
          <a:xfrm>
            <a:off x="269879" y="269875"/>
            <a:ext cx="647700" cy="631825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3" name="Подзаголовок 2"/>
          <p:cNvSpPr txBox="1">
            <a:spLocks/>
          </p:cNvSpPr>
          <p:nvPr/>
        </p:nvSpPr>
        <p:spPr>
          <a:xfrm>
            <a:off x="2987677" y="6191258"/>
            <a:ext cx="5327650" cy="360363"/>
          </a:xfrm>
          <a:prstGeom prst="rect">
            <a:avLst/>
          </a:prstGeom>
        </p:spPr>
        <p:txBody>
          <a:bodyPr rIns="0"/>
          <a:lstStyle>
            <a:lvl1pPr marL="449263" indent="-449263"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lnSpc>
                <a:spcPct val="150000"/>
              </a:lnSpc>
              <a:buFont typeface="Arial" charset="0"/>
              <a:buNone/>
              <a:defRPr/>
            </a:pPr>
            <a:endParaRPr lang="en-US" sz="1100" b="1" dirty="0" smtClean="0">
              <a:latin typeface="Verdana" pitchFamily="34" charset="0"/>
            </a:endParaRPr>
          </a:p>
        </p:txBody>
      </p:sp>
      <p:sp>
        <p:nvSpPr>
          <p:cNvPr id="4" name="Подзаголовок 2"/>
          <p:cNvSpPr txBox="1">
            <a:spLocks/>
          </p:cNvSpPr>
          <p:nvPr/>
        </p:nvSpPr>
        <p:spPr>
          <a:xfrm>
            <a:off x="8388354" y="6191258"/>
            <a:ext cx="360363" cy="360363"/>
          </a:xfrm>
          <a:prstGeom prst="rect">
            <a:avLst/>
          </a:prstGeom>
        </p:spPr>
        <p:txBody>
          <a:bodyPr lIns="0" rIns="0"/>
          <a:lstStyle>
            <a:lvl1pPr marL="0" indent="0" algn="l">
              <a:lnSpc>
                <a:spcPct val="100000"/>
              </a:lnSpc>
              <a:spcBef>
                <a:spcPts val="0"/>
              </a:spcBef>
              <a:buNone/>
              <a:defRPr sz="1100" b="0" baseline="0">
                <a:solidFill>
                  <a:schemeClr val="tx1"/>
                </a:solidFill>
                <a:latin typeface="Verdana" pitchFamily="34" charset="0"/>
                <a:ea typeface="Verdana" pitchFamily="34" charset="0"/>
                <a:cs typeface="Verdan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449263" indent="-449263" algn="r" fontAlgn="auto">
              <a:lnSpc>
                <a:spcPct val="150000"/>
              </a:lnSpc>
              <a:spcAft>
                <a:spcPts val="0"/>
              </a:spcAft>
              <a:buFont typeface="Arial" pitchFamily="34" charset="0"/>
              <a:buNone/>
              <a:defRPr/>
            </a:pPr>
            <a:fld id="{F3B7FB47-5E1A-41C1-A65A-296268C75E43}" type="slidenum">
              <a:rPr lang="en-US" smtClean="0"/>
              <a:pPr marL="449263" indent="-449263" algn="r" fontAlgn="auto">
                <a:lnSpc>
                  <a:spcPct val="150000"/>
                </a:lnSpc>
                <a:spcAft>
                  <a:spcPts val="0"/>
                </a:spcAft>
                <a:buFont typeface="Arial" pitchFamily="34" charset="0"/>
                <a:buNone/>
                <a:defRPr/>
              </a:pPr>
              <a:t>‹#›</a:t>
            </a:fld>
            <a:endParaRPr lang="en-US" dirty="0" smtClean="0"/>
          </a:p>
        </p:txBody>
      </p:sp>
      <p:pic>
        <p:nvPicPr>
          <p:cNvPr id="5" name="Picture 4" descr="H:\Moscow Exchange (ex-Micex-RTS) brandbook\MSCW_XCHNG_Master_Logo_Folder\PNG\RUSSIAN\MSCW_XCHNG_RGB_R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0725" y="6191258"/>
            <a:ext cx="16637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48995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Слайд без текста">
    <p:spTree>
      <p:nvGrpSpPr>
        <p:cNvPr id="1" name=""/>
        <p:cNvGrpSpPr/>
        <p:nvPr/>
      </p:nvGrpSpPr>
      <p:grpSpPr>
        <a:xfrm>
          <a:off x="0" y="0"/>
          <a:ext cx="0" cy="0"/>
          <a:chOff x="0" y="0"/>
          <a:chExt cx="0" cy="0"/>
        </a:xfrm>
      </p:grpSpPr>
      <p:pic>
        <p:nvPicPr>
          <p:cNvPr id="3" name="Picture 15" descr="Header_light.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49"/>
            <a:ext cx="9170988"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6" descr="Footer_light.jp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12" y="6288088"/>
            <a:ext cx="9170988"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7"/>
          <p:cNvCxnSpPr/>
          <p:nvPr userDrawn="1"/>
        </p:nvCxnSpPr>
        <p:spPr>
          <a:xfrm>
            <a:off x="0" y="6237288"/>
            <a:ext cx="9144000" cy="0"/>
          </a:xfrm>
          <a:prstGeom prst="line">
            <a:avLst/>
          </a:prstGeom>
          <a:ln w="38100" cmpd="sng">
            <a:solidFill>
              <a:srgbClr val="4F758B"/>
            </a:solidFill>
          </a:ln>
        </p:spPr>
        <p:style>
          <a:lnRef idx="1">
            <a:schemeClr val="dk1"/>
          </a:lnRef>
          <a:fillRef idx="0">
            <a:schemeClr val="dk1"/>
          </a:fillRef>
          <a:effectRef idx="0">
            <a:schemeClr val="dk1"/>
          </a:effectRef>
          <a:fontRef idx="minor">
            <a:schemeClr val="tx1"/>
          </a:fontRef>
        </p:style>
      </p:cxnSp>
      <p:grpSp>
        <p:nvGrpSpPr>
          <p:cNvPr id="6" name="Group 15"/>
          <p:cNvGrpSpPr>
            <a:grpSpLocks/>
          </p:cNvGrpSpPr>
          <p:nvPr userDrawn="1"/>
        </p:nvGrpSpPr>
        <p:grpSpPr bwMode="auto">
          <a:xfrm>
            <a:off x="287339" y="6391275"/>
            <a:ext cx="2232025" cy="376238"/>
            <a:chOff x="884" y="1480"/>
            <a:chExt cx="3946" cy="664"/>
          </a:xfrm>
        </p:grpSpPr>
        <p:pic>
          <p:nvPicPr>
            <p:cNvPr id="7" name="Picture 16" descr="Sign + ММВБ + MICE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 y="1480"/>
              <a:ext cx="1724" cy="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7" descr="RTS Биржа"/>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52" y="1583"/>
              <a:ext cx="1678"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itle 1"/>
          <p:cNvSpPr>
            <a:spLocks noGrp="1"/>
          </p:cNvSpPr>
          <p:nvPr>
            <p:ph type="title"/>
          </p:nvPr>
        </p:nvSpPr>
        <p:spPr>
          <a:xfrm>
            <a:off x="457200" y="0"/>
            <a:ext cx="8229600" cy="908720"/>
          </a:xfrm>
        </p:spPr>
        <p:txBody>
          <a:bodyPr/>
          <a:lstStyle>
            <a:lvl1pPr algn="l">
              <a:defRPr sz="2400" b="1">
                <a:solidFill>
                  <a:srgbClr val="FFFFFF"/>
                </a:solidFill>
              </a:defRPr>
            </a:lvl1pPr>
          </a:lstStyle>
          <a:p>
            <a:r>
              <a:rPr lang="ru-RU" smtClean="0"/>
              <a:t>Образец заголовка</a:t>
            </a:r>
            <a:endParaRPr lang="en-US" dirty="0"/>
          </a:p>
        </p:txBody>
      </p:sp>
      <p:sp>
        <p:nvSpPr>
          <p:cNvPr id="9" name="Номер слайда 22"/>
          <p:cNvSpPr>
            <a:spLocks noGrp="1"/>
          </p:cNvSpPr>
          <p:nvPr>
            <p:ph type="sldNum" sz="quarter" idx="10"/>
          </p:nvPr>
        </p:nvSpPr>
        <p:spPr>
          <a:xfrm>
            <a:off x="8456617" y="6492883"/>
            <a:ext cx="687387" cy="365125"/>
          </a:xfrm>
        </p:spPr>
        <p:txBody>
          <a:bodyPr/>
          <a:lstStyle>
            <a:lvl1pPr algn="r" eaLnBrk="1" latinLnBrk="0" hangingPunct="1">
              <a:defRPr kumimoji="0" sz="1400" b="1">
                <a:solidFill>
                  <a:schemeClr val="tx2"/>
                </a:solidFill>
              </a:defRPr>
            </a:lvl1pPr>
          </a:lstStyle>
          <a:p>
            <a:pPr>
              <a:defRPr/>
            </a:pPr>
            <a:fld id="{A34F3E8C-EF00-463F-B55A-F0557259835B}" type="slidenum">
              <a:rPr lang="ru-RU" smtClean="0"/>
              <a:pPr>
                <a:defRPr/>
              </a:pPr>
              <a:t>‹#›</a:t>
            </a:fld>
            <a:endParaRPr lang="ru-RU" dirty="0"/>
          </a:p>
        </p:txBody>
      </p:sp>
    </p:spTree>
    <p:extLst>
      <p:ext uri="{BB962C8B-B14F-4D97-AF65-F5344CB8AC3E}">
        <p14:creationId xmlns:p14="http://schemas.microsoft.com/office/powerpoint/2010/main" val="23643058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91946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01_ Титульный слайд">
    <p:spTree>
      <p:nvGrpSpPr>
        <p:cNvPr id="1" name=""/>
        <p:cNvGrpSpPr/>
        <p:nvPr/>
      </p:nvGrpSpPr>
      <p:grpSpPr>
        <a:xfrm>
          <a:off x="0" y="0"/>
          <a:ext cx="0" cy="0"/>
          <a:chOff x="0" y="0"/>
          <a:chExt cx="0" cy="0"/>
        </a:xfrm>
      </p:grpSpPr>
      <p:pic>
        <p:nvPicPr>
          <p:cNvPr id="7" name="Picture 4" descr="H:\Moscow Exchange (ex-Micex-RTS) brandbook\MSCW_XCHNG_Master_Logo_Folder\PNG\RUSSIAN\MSCW_XCHNG_RGB_R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65613" y="269877"/>
            <a:ext cx="24225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Прямоугольник 7"/>
          <p:cNvSpPr/>
          <p:nvPr userDrawn="1"/>
        </p:nvSpPr>
        <p:spPr>
          <a:xfrm>
            <a:off x="269879" y="269875"/>
            <a:ext cx="2160588" cy="631825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232025" y="6191258"/>
            <a:ext cx="16637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95395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02_ Содержание">
    <p:spTree>
      <p:nvGrpSpPr>
        <p:cNvPr id="1" name=""/>
        <p:cNvGrpSpPr/>
        <p:nvPr/>
      </p:nvGrpSpPr>
      <p:grpSpPr>
        <a:xfrm>
          <a:off x="0" y="0"/>
          <a:ext cx="0" cy="0"/>
          <a:chOff x="0" y="0"/>
          <a:chExt cx="0" cy="0"/>
        </a:xfrm>
      </p:grpSpPr>
      <p:sp>
        <p:nvSpPr>
          <p:cNvPr id="2" name="Прямоугольник 1"/>
          <p:cNvSpPr/>
          <p:nvPr/>
        </p:nvSpPr>
        <p:spPr>
          <a:xfrm>
            <a:off x="269879" y="269875"/>
            <a:ext cx="8604250" cy="6318250"/>
          </a:xfrm>
          <a:prstGeom prst="rect">
            <a:avLst/>
          </a:prstGeom>
          <a:solidFill>
            <a:srgbClr val="55677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3" name="Подзаголовок 2"/>
          <p:cNvSpPr txBox="1">
            <a:spLocks/>
          </p:cNvSpPr>
          <p:nvPr/>
        </p:nvSpPr>
        <p:spPr>
          <a:xfrm>
            <a:off x="1152529" y="828675"/>
            <a:ext cx="4064000" cy="719138"/>
          </a:xfrm>
          <a:prstGeom prst="rect">
            <a:avLst/>
          </a:prstGeom>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buFont typeface="Arial" charset="0"/>
              <a:buNone/>
              <a:defRPr/>
            </a:pPr>
            <a:r>
              <a:rPr lang="ru-RU" sz="2600" smtClean="0">
                <a:solidFill>
                  <a:prstClr val="white"/>
                </a:solidFill>
                <a:latin typeface="Verdana" pitchFamily="34" charset="0"/>
              </a:rPr>
              <a:t>СОДЕРЖАНИЕ</a:t>
            </a:r>
            <a:endParaRPr lang="ru-RU" sz="2600" b="1" smtClean="0">
              <a:solidFill>
                <a:prstClr val="white"/>
              </a:solidFill>
              <a:latin typeface="Verdana" pitchFamily="34" charset="0"/>
            </a:endParaRPr>
          </a:p>
        </p:txBody>
      </p:sp>
    </p:spTree>
    <p:extLst>
      <p:ext uri="{BB962C8B-B14F-4D97-AF65-F5344CB8AC3E}">
        <p14:creationId xmlns:p14="http://schemas.microsoft.com/office/powerpoint/2010/main" val="18190153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02_ Слайд начала раздела">
    <p:spTree>
      <p:nvGrpSpPr>
        <p:cNvPr id="1" name=""/>
        <p:cNvGrpSpPr/>
        <p:nvPr/>
      </p:nvGrpSpPr>
      <p:grpSpPr>
        <a:xfrm>
          <a:off x="0" y="0"/>
          <a:ext cx="0" cy="0"/>
          <a:chOff x="0" y="0"/>
          <a:chExt cx="0" cy="0"/>
        </a:xfrm>
      </p:grpSpPr>
      <p:sp>
        <p:nvSpPr>
          <p:cNvPr id="2" name="Подзаголовок 2"/>
          <p:cNvSpPr txBox="1">
            <a:spLocks/>
          </p:cNvSpPr>
          <p:nvPr/>
        </p:nvSpPr>
        <p:spPr>
          <a:xfrm>
            <a:off x="647700" y="6191258"/>
            <a:ext cx="7667625" cy="360363"/>
          </a:xfrm>
          <a:prstGeom prst="rect">
            <a:avLst/>
          </a:prstGeom>
        </p:spPr>
        <p:txBody>
          <a:bodyPr rIns="0"/>
          <a:lstStyle>
            <a:lvl1pPr marL="449263" indent="-449263"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fontAlgn="base" hangingPunct="1">
              <a:lnSpc>
                <a:spcPct val="150000"/>
              </a:lnSpc>
              <a:spcBef>
                <a:spcPct val="0"/>
              </a:spcBef>
              <a:spcAft>
                <a:spcPct val="0"/>
              </a:spcAft>
              <a:buFont typeface="Arial" charset="0"/>
              <a:buNone/>
              <a:defRPr/>
            </a:pPr>
            <a:endParaRPr lang="en-US" sz="1100" b="1" dirty="0" smtClean="0">
              <a:solidFill>
                <a:srgbClr val="000000"/>
              </a:solidFill>
              <a:latin typeface="Verdana" pitchFamily="34" charset="0"/>
            </a:endParaRPr>
          </a:p>
        </p:txBody>
      </p:sp>
      <p:sp>
        <p:nvSpPr>
          <p:cNvPr id="3" name="Подзаголовок 2"/>
          <p:cNvSpPr txBox="1">
            <a:spLocks/>
          </p:cNvSpPr>
          <p:nvPr/>
        </p:nvSpPr>
        <p:spPr>
          <a:xfrm>
            <a:off x="8388354" y="6191258"/>
            <a:ext cx="360363" cy="360363"/>
          </a:xfrm>
          <a:prstGeom prst="rect">
            <a:avLst/>
          </a:prstGeom>
        </p:spPr>
        <p:txBody>
          <a:bodyPr lIns="0" rIns="0"/>
          <a:lstStyle>
            <a:lvl1pPr marL="0" indent="0" algn="l">
              <a:lnSpc>
                <a:spcPct val="100000"/>
              </a:lnSpc>
              <a:spcBef>
                <a:spcPts val="0"/>
              </a:spcBef>
              <a:buNone/>
              <a:defRPr sz="1100" b="0" baseline="0">
                <a:solidFill>
                  <a:schemeClr val="tx1"/>
                </a:solidFill>
                <a:latin typeface="Verdana" pitchFamily="34" charset="0"/>
                <a:ea typeface="Verdana" pitchFamily="34" charset="0"/>
                <a:cs typeface="Verdan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449263" indent="-449263" algn="r">
              <a:lnSpc>
                <a:spcPct val="150000"/>
              </a:lnSpc>
              <a:buFont typeface="Arial" pitchFamily="34" charset="0"/>
              <a:buNone/>
              <a:defRPr/>
            </a:pPr>
            <a:fld id="{D3132172-5352-4966-8D71-9D82EECBCF7A}" type="slidenum">
              <a:rPr lang="en-US" smtClean="0">
                <a:solidFill>
                  <a:srgbClr val="000000"/>
                </a:solidFill>
              </a:rPr>
              <a:pPr marL="449263" indent="-449263" algn="r">
                <a:lnSpc>
                  <a:spcPct val="150000"/>
                </a:lnSpc>
                <a:buFont typeface="Arial" pitchFamily="34" charset="0"/>
                <a:buNone/>
                <a:defRPr/>
              </a:pPr>
              <a:t>‹#›</a:t>
            </a:fld>
            <a:endParaRPr lang="en-US" dirty="0" smtClean="0">
              <a:solidFill>
                <a:srgbClr val="000000"/>
              </a:solidFill>
            </a:endParaRPr>
          </a:p>
        </p:txBody>
      </p:sp>
      <p:sp>
        <p:nvSpPr>
          <p:cNvPr id="4" name="Прямоугольник 3"/>
          <p:cNvSpPr/>
          <p:nvPr/>
        </p:nvSpPr>
        <p:spPr>
          <a:xfrm>
            <a:off x="269879" y="269875"/>
            <a:ext cx="2160588" cy="631825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5" name="Picture 4" descr="H:\Moscow Exchange (ex-Micex-RTS) brandbook\MSCW_XCHNG_Master_Logo_Folder\PNG\RUSSIAN\MSCW_XCHNG_RGB_R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025" y="6191258"/>
            <a:ext cx="16637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07094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04_ Регулярный слайд">
    <p:spTree>
      <p:nvGrpSpPr>
        <p:cNvPr id="1" name=""/>
        <p:cNvGrpSpPr/>
        <p:nvPr/>
      </p:nvGrpSpPr>
      <p:grpSpPr>
        <a:xfrm>
          <a:off x="0" y="0"/>
          <a:ext cx="0" cy="0"/>
          <a:chOff x="0" y="0"/>
          <a:chExt cx="0" cy="0"/>
        </a:xfrm>
      </p:grpSpPr>
      <p:sp>
        <p:nvSpPr>
          <p:cNvPr id="2" name="Прямоугольник 1"/>
          <p:cNvSpPr/>
          <p:nvPr/>
        </p:nvSpPr>
        <p:spPr>
          <a:xfrm>
            <a:off x="269879" y="269875"/>
            <a:ext cx="647700" cy="631825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3" name="Подзаголовок 2"/>
          <p:cNvSpPr txBox="1">
            <a:spLocks/>
          </p:cNvSpPr>
          <p:nvPr/>
        </p:nvSpPr>
        <p:spPr>
          <a:xfrm>
            <a:off x="2987677" y="6191258"/>
            <a:ext cx="5327650" cy="360363"/>
          </a:xfrm>
          <a:prstGeom prst="rect">
            <a:avLst/>
          </a:prstGeom>
        </p:spPr>
        <p:txBody>
          <a:bodyPr rIns="0"/>
          <a:lstStyle>
            <a:lvl1pPr marL="449263" indent="-449263"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fontAlgn="base" hangingPunct="1">
              <a:lnSpc>
                <a:spcPct val="150000"/>
              </a:lnSpc>
              <a:spcBef>
                <a:spcPct val="0"/>
              </a:spcBef>
              <a:spcAft>
                <a:spcPct val="0"/>
              </a:spcAft>
              <a:buFont typeface="Arial" charset="0"/>
              <a:buNone/>
              <a:defRPr/>
            </a:pPr>
            <a:endParaRPr lang="en-US" sz="1100" b="1" dirty="0" smtClean="0">
              <a:solidFill>
                <a:srgbClr val="000000"/>
              </a:solidFill>
              <a:latin typeface="Verdana" pitchFamily="34" charset="0"/>
            </a:endParaRPr>
          </a:p>
        </p:txBody>
      </p:sp>
      <p:sp>
        <p:nvSpPr>
          <p:cNvPr id="4" name="Подзаголовок 2"/>
          <p:cNvSpPr txBox="1">
            <a:spLocks/>
          </p:cNvSpPr>
          <p:nvPr/>
        </p:nvSpPr>
        <p:spPr>
          <a:xfrm>
            <a:off x="8388354" y="6191258"/>
            <a:ext cx="360363" cy="360363"/>
          </a:xfrm>
          <a:prstGeom prst="rect">
            <a:avLst/>
          </a:prstGeom>
        </p:spPr>
        <p:txBody>
          <a:bodyPr lIns="0" rIns="0"/>
          <a:lstStyle>
            <a:lvl1pPr marL="0" indent="0" algn="l">
              <a:lnSpc>
                <a:spcPct val="100000"/>
              </a:lnSpc>
              <a:spcBef>
                <a:spcPts val="0"/>
              </a:spcBef>
              <a:buNone/>
              <a:defRPr sz="1100" b="0" baseline="0">
                <a:solidFill>
                  <a:schemeClr val="tx1"/>
                </a:solidFill>
                <a:latin typeface="Verdana" pitchFamily="34" charset="0"/>
                <a:ea typeface="Verdana" pitchFamily="34" charset="0"/>
                <a:cs typeface="Verdan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449263" indent="-449263" algn="r">
              <a:lnSpc>
                <a:spcPct val="150000"/>
              </a:lnSpc>
              <a:buFont typeface="Arial" pitchFamily="34" charset="0"/>
              <a:buNone/>
              <a:defRPr/>
            </a:pPr>
            <a:fld id="{F3B7FB47-5E1A-41C1-A65A-296268C75E43}" type="slidenum">
              <a:rPr lang="en-US" smtClean="0">
                <a:solidFill>
                  <a:srgbClr val="000000"/>
                </a:solidFill>
              </a:rPr>
              <a:pPr marL="449263" indent="-449263" algn="r">
                <a:lnSpc>
                  <a:spcPct val="150000"/>
                </a:lnSpc>
                <a:buFont typeface="Arial" pitchFamily="34" charset="0"/>
                <a:buNone/>
                <a:defRPr/>
              </a:pPr>
              <a:t>‹#›</a:t>
            </a:fld>
            <a:endParaRPr lang="en-US" dirty="0" smtClean="0">
              <a:solidFill>
                <a:srgbClr val="000000"/>
              </a:solidFill>
            </a:endParaRPr>
          </a:p>
        </p:txBody>
      </p:sp>
      <p:pic>
        <p:nvPicPr>
          <p:cNvPr id="5" name="Picture 4" descr="H:\Moscow Exchange (ex-Micex-RTS) brandbook\MSCW_XCHNG_Master_Logo_Folder\PNG\RUSSIAN\MSCW_XCHNG_RGB_R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0725" y="6191258"/>
            <a:ext cx="16637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66879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05_ Вынос">
    <p:spTree>
      <p:nvGrpSpPr>
        <p:cNvPr id="1" name=""/>
        <p:cNvGrpSpPr/>
        <p:nvPr/>
      </p:nvGrpSpPr>
      <p:grpSpPr>
        <a:xfrm>
          <a:off x="0" y="0"/>
          <a:ext cx="0" cy="0"/>
          <a:chOff x="0" y="0"/>
          <a:chExt cx="0" cy="0"/>
        </a:xfrm>
      </p:grpSpPr>
      <p:grpSp>
        <p:nvGrpSpPr>
          <p:cNvPr id="2" name="Группа 1"/>
          <p:cNvGrpSpPr>
            <a:grpSpLocks/>
          </p:cNvGrpSpPr>
          <p:nvPr/>
        </p:nvGrpSpPr>
        <p:grpSpPr bwMode="auto">
          <a:xfrm>
            <a:off x="269879" y="269875"/>
            <a:ext cx="8593138" cy="6327775"/>
            <a:chOff x="269999" y="270000"/>
            <a:chExt cx="8593083" cy="6327352"/>
          </a:xfrm>
        </p:grpSpPr>
        <p:grpSp>
          <p:nvGrpSpPr>
            <p:cNvPr id="3" name="Группа 14"/>
            <p:cNvGrpSpPr>
              <a:grpSpLocks/>
            </p:cNvGrpSpPr>
            <p:nvPr/>
          </p:nvGrpSpPr>
          <p:grpSpPr bwMode="auto">
            <a:xfrm>
              <a:off x="269999" y="270000"/>
              <a:ext cx="8593083" cy="6327352"/>
              <a:chOff x="5436096" y="1027320"/>
              <a:chExt cx="3275888" cy="4831247"/>
            </a:xfrm>
          </p:grpSpPr>
          <p:sp>
            <p:nvSpPr>
              <p:cNvPr id="5" name="Прямоугольник 4"/>
              <p:cNvSpPr/>
              <p:nvPr/>
            </p:nvSpPr>
            <p:spPr>
              <a:xfrm>
                <a:off x="5436096" y="1027320"/>
                <a:ext cx="3275888" cy="4831247"/>
              </a:xfrm>
              <a:prstGeom prst="rect">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cxnSp>
            <p:nvCxnSpPr>
              <p:cNvPr id="6" name="Прямая соединительная линия 5"/>
              <p:cNvCxnSpPr/>
              <p:nvPr/>
            </p:nvCxnSpPr>
            <p:spPr>
              <a:xfrm>
                <a:off x="5436096" y="1027320"/>
                <a:ext cx="3275888" cy="4831247"/>
              </a:xfrm>
              <a:prstGeom prst="line">
                <a:avLst/>
              </a:prstGeom>
              <a:ln w="6350" cmpd="sng">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6"/>
              <p:cNvCxnSpPr/>
              <p:nvPr/>
            </p:nvCxnSpPr>
            <p:spPr>
              <a:xfrm flipH="1">
                <a:off x="5436096" y="1027320"/>
                <a:ext cx="3275888" cy="4831247"/>
              </a:xfrm>
              <a:prstGeom prst="line">
                <a:avLst/>
              </a:prstGeom>
              <a:ln w="6350" cmpd="sng">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 name="Подзаголовок 2"/>
            <p:cNvSpPr txBox="1">
              <a:spLocks/>
            </p:cNvSpPr>
            <p:nvPr/>
          </p:nvSpPr>
          <p:spPr>
            <a:xfrm>
              <a:off x="3492603" y="2955870"/>
              <a:ext cx="2173274" cy="977835"/>
            </a:xfrm>
            <a:prstGeom prst="rect">
              <a:avLst/>
            </a:prstGeom>
            <a:solidFill>
              <a:schemeClr val="bg1">
                <a:lumMod val="75000"/>
              </a:schemeClr>
            </a:solidFill>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buFont typeface="Arial" charset="0"/>
                <a:buNone/>
                <a:defRPr/>
              </a:pPr>
              <a:r>
                <a:rPr lang="en-US" sz="1200" smtClean="0">
                  <a:solidFill>
                    <a:srgbClr val="7F7F7F"/>
                  </a:solidFill>
                  <a:latin typeface="Verdana" pitchFamily="34" charset="0"/>
                </a:rPr>
                <a:t> [ </a:t>
              </a:r>
              <a:r>
                <a:rPr lang="ru-RU" sz="1200" smtClean="0">
                  <a:solidFill>
                    <a:srgbClr val="7F7F7F"/>
                  </a:solidFill>
                  <a:latin typeface="Verdana" pitchFamily="34" charset="0"/>
                </a:rPr>
                <a:t>ИЗОБРАЖЕНИЕ </a:t>
              </a:r>
              <a:r>
                <a:rPr lang="en-US" sz="1200" smtClean="0">
                  <a:solidFill>
                    <a:srgbClr val="7F7F7F"/>
                  </a:solidFill>
                  <a:latin typeface="Verdana" pitchFamily="34" charset="0"/>
                </a:rPr>
                <a:t>]</a:t>
              </a:r>
            </a:p>
          </p:txBody>
        </p:sp>
      </p:grpSp>
      <p:sp>
        <p:nvSpPr>
          <p:cNvPr id="8" name="Подзаголовок 2"/>
          <p:cNvSpPr txBox="1">
            <a:spLocks/>
          </p:cNvSpPr>
          <p:nvPr/>
        </p:nvSpPr>
        <p:spPr>
          <a:xfrm>
            <a:off x="647704" y="612775"/>
            <a:ext cx="5148263" cy="3248025"/>
          </a:xfrm>
          <a:prstGeom prst="rect">
            <a:avLst/>
          </a:prstGeom>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defRPr/>
            </a:pPr>
            <a:r>
              <a:rPr lang="ru-RU" sz="2600" smtClean="0">
                <a:solidFill>
                  <a:srgbClr val="000000"/>
                </a:solidFill>
                <a:latin typeface="Verdana" pitchFamily="34" charset="0"/>
              </a:rPr>
              <a:t>ВЫНОС – ВАЖНАЯ ЦИТАТА ИЛИ ВЫВОД ИЗ ТЕКСТА, НАБИРАЕТСЯ ШРИФТОМ</a:t>
            </a:r>
          </a:p>
          <a:p>
            <a:pPr eaLnBrk="1" fontAlgn="base" hangingPunct="1">
              <a:lnSpc>
                <a:spcPct val="90000"/>
              </a:lnSpc>
              <a:spcBef>
                <a:spcPct val="0"/>
              </a:spcBef>
              <a:spcAft>
                <a:spcPct val="0"/>
              </a:spcAft>
              <a:defRPr/>
            </a:pPr>
            <a:r>
              <a:rPr lang="en-US" sz="2600" b="1" smtClean="0">
                <a:solidFill>
                  <a:srgbClr val="000000"/>
                </a:solidFill>
                <a:latin typeface="Verdana" pitchFamily="34" charset="0"/>
              </a:rPr>
              <a:t>VERDANA </a:t>
            </a:r>
            <a:r>
              <a:rPr lang="ru-RU" sz="2600" b="1" smtClean="0">
                <a:solidFill>
                  <a:srgbClr val="000000"/>
                </a:solidFill>
                <a:latin typeface="Verdana" pitchFamily="34" charset="0"/>
              </a:rPr>
              <a:t>ОБЫЧНЫМ </a:t>
            </a:r>
            <a:br>
              <a:rPr lang="ru-RU" sz="2600" b="1" smtClean="0">
                <a:solidFill>
                  <a:srgbClr val="000000"/>
                </a:solidFill>
                <a:latin typeface="Verdana" pitchFamily="34" charset="0"/>
              </a:rPr>
            </a:br>
            <a:r>
              <a:rPr lang="ru-RU" sz="2600" b="1" smtClean="0">
                <a:solidFill>
                  <a:srgbClr val="000000"/>
                </a:solidFill>
                <a:latin typeface="Verdana" pitchFamily="34" charset="0"/>
              </a:rPr>
              <a:t>И ПОЛУЖИРНЫМ </a:t>
            </a:r>
            <a:r>
              <a:rPr lang="en-US" sz="2600" b="1" smtClean="0">
                <a:solidFill>
                  <a:srgbClr val="000000"/>
                </a:solidFill>
                <a:latin typeface="Verdana" pitchFamily="34" charset="0"/>
              </a:rPr>
              <a:t>26 </a:t>
            </a:r>
            <a:r>
              <a:rPr lang="ru-RU" sz="2600" b="1" smtClean="0">
                <a:solidFill>
                  <a:srgbClr val="000000"/>
                </a:solidFill>
                <a:latin typeface="Verdana" pitchFamily="34" charset="0"/>
              </a:rPr>
              <a:t>ПТ</a:t>
            </a:r>
          </a:p>
        </p:txBody>
      </p:sp>
    </p:spTree>
    <p:extLst>
      <p:ext uri="{BB962C8B-B14F-4D97-AF65-F5344CB8AC3E}">
        <p14:creationId xmlns:p14="http://schemas.microsoft.com/office/powerpoint/2010/main" val="34707434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07_ Заключительный слайд">
    <p:spTree>
      <p:nvGrpSpPr>
        <p:cNvPr id="1" name=""/>
        <p:cNvGrpSpPr/>
        <p:nvPr/>
      </p:nvGrpSpPr>
      <p:grpSpPr>
        <a:xfrm>
          <a:off x="0" y="0"/>
          <a:ext cx="0" cy="0"/>
          <a:chOff x="0" y="0"/>
          <a:chExt cx="0" cy="0"/>
        </a:xfrm>
      </p:grpSpPr>
      <p:pic>
        <p:nvPicPr>
          <p:cNvPr id="2" name="Picture 4" descr="H:\Moscow Exchange (ex-Micex-RTS) brandbook\MSCW_XCHNG_Master_Logo_Folder\PNG\RUSSIAN\MSCW_XCHNG_RGB_R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19588" y="5688013"/>
            <a:ext cx="2270125"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одзаголовок 2"/>
          <p:cNvSpPr txBox="1">
            <a:spLocks/>
          </p:cNvSpPr>
          <p:nvPr/>
        </p:nvSpPr>
        <p:spPr>
          <a:xfrm>
            <a:off x="360363" y="539754"/>
            <a:ext cx="7199312" cy="1439863"/>
          </a:xfrm>
          <a:prstGeom prst="rect">
            <a:avLst/>
          </a:prstGeom>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buFont typeface="Arial" charset="0"/>
              <a:buNone/>
              <a:defRPr/>
            </a:pPr>
            <a:r>
              <a:rPr lang="ru-RU" sz="4800" smtClean="0">
                <a:solidFill>
                  <a:srgbClr val="000000"/>
                </a:solidFill>
                <a:latin typeface="Verdana" pitchFamily="34" charset="0"/>
              </a:rPr>
              <a:t>СПАСИБО</a:t>
            </a:r>
          </a:p>
          <a:p>
            <a:pPr eaLnBrk="1" fontAlgn="base" hangingPunct="1">
              <a:lnSpc>
                <a:spcPct val="90000"/>
              </a:lnSpc>
              <a:spcBef>
                <a:spcPct val="0"/>
              </a:spcBef>
              <a:spcAft>
                <a:spcPct val="0"/>
              </a:spcAft>
              <a:buFont typeface="Arial" charset="0"/>
              <a:buNone/>
              <a:defRPr/>
            </a:pPr>
            <a:r>
              <a:rPr lang="ru-RU" sz="4800" b="1" smtClean="0">
                <a:solidFill>
                  <a:srgbClr val="000000"/>
                </a:solidFill>
                <a:latin typeface="Verdana" pitchFamily="34" charset="0"/>
              </a:rPr>
              <a:t>ЗА ВНИМАНИЕ</a:t>
            </a:r>
          </a:p>
        </p:txBody>
      </p:sp>
    </p:spTree>
    <p:extLst>
      <p:ext uri="{BB962C8B-B14F-4D97-AF65-F5344CB8AC3E}">
        <p14:creationId xmlns:p14="http://schemas.microsoft.com/office/powerpoint/2010/main" val="8237451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01_ Титульный слайд_">
    <p:spTree>
      <p:nvGrpSpPr>
        <p:cNvPr id="1" name=""/>
        <p:cNvGrpSpPr/>
        <p:nvPr/>
      </p:nvGrpSpPr>
      <p:grpSpPr>
        <a:xfrm>
          <a:off x="0" y="0"/>
          <a:ext cx="0" cy="0"/>
          <a:chOff x="0" y="0"/>
          <a:chExt cx="0" cy="0"/>
        </a:xfrm>
      </p:grpSpPr>
      <p:pic>
        <p:nvPicPr>
          <p:cNvPr id="6" name="Picture 2" descr="\\atlas-old\Департамент_по_коммуникациям\Отдел_управления_брендом\Фирменный стиль\Шаблон презентаций\купол.jpg"/>
          <p:cNvPicPr>
            <a:picLocks noChangeAspect="1" noChangeArrowheads="1"/>
          </p:cNvPicPr>
          <p:nvPr/>
        </p:nvPicPr>
        <p:blipFill rotWithShape="1">
          <a:blip r:embed="rId2">
            <a:extLst>
              <a:ext uri="{28A0092B-C50C-407E-A947-70E740481C1C}">
                <a14:useLocalDpi xmlns:a14="http://schemas.microsoft.com/office/drawing/2010/main" val="0"/>
              </a:ext>
            </a:extLst>
          </a:blip>
          <a:srcRect l="13890" t="14957" r="19446" b="9402"/>
          <a:stretch/>
        </p:blipFill>
        <p:spPr bwMode="auto">
          <a:xfrm>
            <a:off x="251520" y="252000"/>
            <a:ext cx="4320000" cy="6372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1026" name="Picture 2" descr="\\atlas-old\Департамент_по_коммуникациям\Отдел_управления_брендом\Фирменный стиль\Шаблон презентаций\ЛОГО.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3968" y="252000"/>
            <a:ext cx="2448272" cy="582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593998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71253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01_ Титульный слайд">
    <p:spTree>
      <p:nvGrpSpPr>
        <p:cNvPr id="1" name=""/>
        <p:cNvGrpSpPr/>
        <p:nvPr/>
      </p:nvGrpSpPr>
      <p:grpSpPr>
        <a:xfrm>
          <a:off x="0" y="0"/>
          <a:ext cx="0" cy="0"/>
          <a:chOff x="0" y="0"/>
          <a:chExt cx="0" cy="0"/>
        </a:xfrm>
      </p:grpSpPr>
      <p:grpSp>
        <p:nvGrpSpPr>
          <p:cNvPr id="2" name="Группа 24"/>
          <p:cNvGrpSpPr>
            <a:grpSpLocks/>
          </p:cNvGrpSpPr>
          <p:nvPr/>
        </p:nvGrpSpPr>
        <p:grpSpPr bwMode="auto">
          <a:xfrm>
            <a:off x="269875" y="269875"/>
            <a:ext cx="4284663" cy="6318250"/>
            <a:chOff x="270000" y="270000"/>
            <a:chExt cx="4284000" cy="6318000"/>
          </a:xfrm>
        </p:grpSpPr>
        <p:sp>
          <p:nvSpPr>
            <p:cNvPr id="3" name="Прямоугольник 2"/>
            <p:cNvSpPr/>
            <p:nvPr/>
          </p:nvSpPr>
          <p:spPr>
            <a:xfrm>
              <a:off x="270000" y="270000"/>
              <a:ext cx="4284000" cy="6318000"/>
            </a:xfrm>
            <a:prstGeom prst="rect">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cxnSp>
          <p:nvCxnSpPr>
            <p:cNvPr id="4" name="Прямая соединительная линия 3"/>
            <p:cNvCxnSpPr/>
            <p:nvPr/>
          </p:nvCxnSpPr>
          <p:spPr>
            <a:xfrm>
              <a:off x="270000" y="270000"/>
              <a:ext cx="4284000" cy="6318000"/>
            </a:xfrm>
            <a:prstGeom prst="line">
              <a:avLst/>
            </a:prstGeom>
            <a:ln w="6350" cmpd="sng">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 name="Прямая соединительная линия 4"/>
            <p:cNvCxnSpPr/>
            <p:nvPr/>
          </p:nvCxnSpPr>
          <p:spPr>
            <a:xfrm flipH="1">
              <a:off x="270000" y="270000"/>
              <a:ext cx="4284000" cy="6318000"/>
            </a:xfrm>
            <a:prstGeom prst="line">
              <a:avLst/>
            </a:prstGeom>
            <a:ln w="6350" cmpd="sng">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Подзаголовок 2"/>
            <p:cNvSpPr txBox="1">
              <a:spLocks/>
            </p:cNvSpPr>
            <p:nvPr/>
          </p:nvSpPr>
          <p:spPr>
            <a:xfrm>
              <a:off x="990613" y="2789263"/>
              <a:ext cx="2842773" cy="1279474"/>
            </a:xfrm>
            <a:prstGeom prst="rect">
              <a:avLst/>
            </a:prstGeom>
            <a:solidFill>
              <a:schemeClr val="bg1">
                <a:lumMod val="75000"/>
              </a:schemeClr>
            </a:solidFill>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buFont typeface="Arial" charset="0"/>
                <a:buNone/>
                <a:defRPr/>
              </a:pPr>
              <a:r>
                <a:rPr lang="en-US" sz="1200" smtClean="0">
                  <a:solidFill>
                    <a:srgbClr val="7F7F7F"/>
                  </a:solidFill>
                  <a:latin typeface="Verdana" pitchFamily="34" charset="0"/>
                </a:rPr>
                <a:t> [ </a:t>
              </a:r>
              <a:r>
                <a:rPr lang="ru-RU" sz="1200" smtClean="0">
                  <a:solidFill>
                    <a:srgbClr val="7F7F7F"/>
                  </a:solidFill>
                  <a:latin typeface="Verdana" pitchFamily="34" charset="0"/>
                </a:rPr>
                <a:t>ИМИДЖЕВОЕ </a:t>
              </a:r>
            </a:p>
            <a:p>
              <a:pPr algn="ctr" eaLnBrk="1" fontAlgn="base" hangingPunct="1">
                <a:spcBef>
                  <a:spcPct val="0"/>
                </a:spcBef>
                <a:spcAft>
                  <a:spcPct val="0"/>
                </a:spcAft>
                <a:buFont typeface="Arial" charset="0"/>
                <a:buNone/>
                <a:defRPr/>
              </a:pPr>
              <a:r>
                <a:rPr lang="ru-RU" sz="1200" smtClean="0">
                  <a:solidFill>
                    <a:srgbClr val="7F7F7F"/>
                  </a:solidFill>
                  <a:latin typeface="Verdana" pitchFamily="34" charset="0"/>
                </a:rPr>
                <a:t>ИЗОБРАЖЕНИЕ </a:t>
              </a:r>
              <a:r>
                <a:rPr lang="en-US" sz="1200" smtClean="0">
                  <a:solidFill>
                    <a:srgbClr val="7F7F7F"/>
                  </a:solidFill>
                  <a:latin typeface="Verdana" pitchFamily="34" charset="0"/>
                </a:rPr>
                <a:t>]</a:t>
              </a:r>
            </a:p>
          </p:txBody>
        </p:sp>
      </p:grpSp>
      <p:pic>
        <p:nvPicPr>
          <p:cNvPr id="7" name="Picture 4" descr="H:\Moscow Exchange (ex-Micex-RTS) brandbook\MSCW_XCHNG_Master_Logo_Folder\PNG\RUSSIAN\MSCW_XCHNG_RGB_R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65613" y="269877"/>
            <a:ext cx="24225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345844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02_ Содержание">
    <p:spTree>
      <p:nvGrpSpPr>
        <p:cNvPr id="1" name=""/>
        <p:cNvGrpSpPr/>
        <p:nvPr/>
      </p:nvGrpSpPr>
      <p:grpSpPr>
        <a:xfrm>
          <a:off x="0" y="0"/>
          <a:ext cx="0" cy="0"/>
          <a:chOff x="0" y="0"/>
          <a:chExt cx="0" cy="0"/>
        </a:xfrm>
      </p:grpSpPr>
      <p:sp>
        <p:nvSpPr>
          <p:cNvPr id="2" name="Прямоугольник 1"/>
          <p:cNvSpPr/>
          <p:nvPr/>
        </p:nvSpPr>
        <p:spPr>
          <a:xfrm>
            <a:off x="269879" y="269875"/>
            <a:ext cx="8604250" cy="6318250"/>
          </a:xfrm>
          <a:prstGeom prst="rect">
            <a:avLst/>
          </a:prstGeom>
          <a:solidFill>
            <a:srgbClr val="55677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3" name="Подзаголовок 2"/>
          <p:cNvSpPr txBox="1">
            <a:spLocks/>
          </p:cNvSpPr>
          <p:nvPr/>
        </p:nvSpPr>
        <p:spPr>
          <a:xfrm>
            <a:off x="1152529" y="828675"/>
            <a:ext cx="4064000" cy="719138"/>
          </a:xfrm>
          <a:prstGeom prst="rect">
            <a:avLst/>
          </a:prstGeom>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buFont typeface="Arial" charset="0"/>
              <a:buNone/>
              <a:defRPr/>
            </a:pPr>
            <a:r>
              <a:rPr lang="ru-RU" sz="2600" smtClean="0">
                <a:solidFill>
                  <a:prstClr val="white"/>
                </a:solidFill>
                <a:latin typeface="Verdana" pitchFamily="34" charset="0"/>
              </a:rPr>
              <a:t>СОДЕРЖАНИЕ</a:t>
            </a:r>
            <a:endParaRPr lang="ru-RU" sz="2600" b="1" smtClean="0">
              <a:solidFill>
                <a:prstClr val="white"/>
              </a:solidFill>
              <a:latin typeface="Verdana" pitchFamily="34" charset="0"/>
            </a:endParaRPr>
          </a:p>
        </p:txBody>
      </p:sp>
    </p:spTree>
    <p:extLst>
      <p:ext uri="{BB962C8B-B14F-4D97-AF65-F5344CB8AC3E}">
        <p14:creationId xmlns:p14="http://schemas.microsoft.com/office/powerpoint/2010/main" val="332444913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02_ Слайд начала раздела">
    <p:spTree>
      <p:nvGrpSpPr>
        <p:cNvPr id="1" name=""/>
        <p:cNvGrpSpPr/>
        <p:nvPr/>
      </p:nvGrpSpPr>
      <p:grpSpPr>
        <a:xfrm>
          <a:off x="0" y="0"/>
          <a:ext cx="0" cy="0"/>
          <a:chOff x="0" y="0"/>
          <a:chExt cx="0" cy="0"/>
        </a:xfrm>
      </p:grpSpPr>
      <p:sp>
        <p:nvSpPr>
          <p:cNvPr id="3" name="Подзаголовок 2"/>
          <p:cNvSpPr txBox="1">
            <a:spLocks/>
          </p:cNvSpPr>
          <p:nvPr/>
        </p:nvSpPr>
        <p:spPr>
          <a:xfrm>
            <a:off x="8388354" y="6191258"/>
            <a:ext cx="360363" cy="360363"/>
          </a:xfrm>
          <a:prstGeom prst="rect">
            <a:avLst/>
          </a:prstGeom>
        </p:spPr>
        <p:txBody>
          <a:bodyPr lIns="0" rIns="0"/>
          <a:lstStyle>
            <a:lvl1pPr marL="0" indent="0" algn="l">
              <a:lnSpc>
                <a:spcPct val="100000"/>
              </a:lnSpc>
              <a:spcBef>
                <a:spcPts val="0"/>
              </a:spcBef>
              <a:buNone/>
              <a:defRPr sz="1100" b="0" baseline="0">
                <a:solidFill>
                  <a:schemeClr val="tx1"/>
                </a:solidFill>
                <a:latin typeface="Verdana" pitchFamily="34" charset="0"/>
                <a:ea typeface="Verdana" pitchFamily="34" charset="0"/>
                <a:cs typeface="Verdan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449263" indent="-449263" algn="r">
              <a:lnSpc>
                <a:spcPct val="150000"/>
              </a:lnSpc>
              <a:buFont typeface="Arial" pitchFamily="34" charset="0"/>
              <a:buNone/>
              <a:defRPr/>
            </a:pPr>
            <a:fld id="{D9F02AD8-00A4-43E9-90D1-758A3B636C5A}" type="slidenum">
              <a:rPr lang="en-US" smtClean="0">
                <a:solidFill>
                  <a:srgbClr val="000000"/>
                </a:solidFill>
              </a:rPr>
              <a:pPr marL="449263" indent="-449263" algn="r">
                <a:lnSpc>
                  <a:spcPct val="150000"/>
                </a:lnSpc>
                <a:buFont typeface="Arial" pitchFamily="34" charset="0"/>
                <a:buNone/>
                <a:defRPr/>
              </a:pPr>
              <a:t>‹#›</a:t>
            </a:fld>
            <a:endParaRPr lang="en-US" dirty="0" smtClean="0">
              <a:solidFill>
                <a:srgbClr val="000000"/>
              </a:solidFill>
            </a:endParaRPr>
          </a:p>
        </p:txBody>
      </p:sp>
      <p:sp>
        <p:nvSpPr>
          <p:cNvPr id="4" name="Прямоугольник 3"/>
          <p:cNvSpPr/>
          <p:nvPr/>
        </p:nvSpPr>
        <p:spPr>
          <a:xfrm>
            <a:off x="269879" y="269875"/>
            <a:ext cx="2160588" cy="631825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5" name="Picture 4" descr="H:\Moscow Exchange (ex-Micex-RTS) brandbook\MSCW_XCHNG_Master_Logo_Folder\PNG\RUSSIAN\MSCW_XCHNG_RGB_R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2025" y="6191258"/>
            <a:ext cx="16637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51127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04_ Регулярный слайд">
    <p:spTree>
      <p:nvGrpSpPr>
        <p:cNvPr id="1" name=""/>
        <p:cNvGrpSpPr/>
        <p:nvPr/>
      </p:nvGrpSpPr>
      <p:grpSpPr>
        <a:xfrm>
          <a:off x="0" y="0"/>
          <a:ext cx="0" cy="0"/>
          <a:chOff x="0" y="0"/>
          <a:chExt cx="0" cy="0"/>
        </a:xfrm>
      </p:grpSpPr>
      <p:sp>
        <p:nvSpPr>
          <p:cNvPr id="2" name="Прямоугольник 1"/>
          <p:cNvSpPr/>
          <p:nvPr/>
        </p:nvSpPr>
        <p:spPr>
          <a:xfrm>
            <a:off x="269879" y="269875"/>
            <a:ext cx="647700" cy="631825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4" name="Подзаголовок 2"/>
          <p:cNvSpPr txBox="1">
            <a:spLocks/>
          </p:cNvSpPr>
          <p:nvPr/>
        </p:nvSpPr>
        <p:spPr>
          <a:xfrm>
            <a:off x="8388354" y="6191258"/>
            <a:ext cx="360363" cy="360363"/>
          </a:xfrm>
          <a:prstGeom prst="rect">
            <a:avLst/>
          </a:prstGeom>
        </p:spPr>
        <p:txBody>
          <a:bodyPr lIns="0" rIns="0"/>
          <a:lstStyle>
            <a:lvl1pPr marL="0" indent="0" algn="l">
              <a:lnSpc>
                <a:spcPct val="100000"/>
              </a:lnSpc>
              <a:spcBef>
                <a:spcPts val="0"/>
              </a:spcBef>
              <a:buNone/>
              <a:defRPr sz="1100" b="0" baseline="0">
                <a:solidFill>
                  <a:schemeClr val="tx1"/>
                </a:solidFill>
                <a:latin typeface="Verdana" pitchFamily="34" charset="0"/>
                <a:ea typeface="Verdana" pitchFamily="34" charset="0"/>
                <a:cs typeface="Verdan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449263" indent="-449263" algn="r">
              <a:lnSpc>
                <a:spcPct val="150000"/>
              </a:lnSpc>
              <a:buFont typeface="Arial" pitchFamily="34" charset="0"/>
              <a:buNone/>
              <a:defRPr/>
            </a:pPr>
            <a:fld id="{00B439B4-0577-483E-8226-E93DFFA55A7D}" type="slidenum">
              <a:rPr lang="en-US" smtClean="0">
                <a:solidFill>
                  <a:srgbClr val="000000"/>
                </a:solidFill>
              </a:rPr>
              <a:pPr marL="449263" indent="-449263" algn="r">
                <a:lnSpc>
                  <a:spcPct val="150000"/>
                </a:lnSpc>
                <a:buFont typeface="Arial" pitchFamily="34" charset="0"/>
                <a:buNone/>
                <a:defRPr/>
              </a:pPr>
              <a:t>‹#›</a:t>
            </a:fld>
            <a:endParaRPr lang="en-US" dirty="0" smtClean="0">
              <a:solidFill>
                <a:srgbClr val="000000"/>
              </a:solidFill>
            </a:endParaRPr>
          </a:p>
        </p:txBody>
      </p:sp>
      <p:pic>
        <p:nvPicPr>
          <p:cNvPr id="5" name="Picture 4" descr="H:\Moscow Exchange (ex-Micex-RTS) brandbook\MSCW_XCHNG_Master_Logo_Folder\PNG\RUSSIAN\MSCW_XCHNG_RGB_R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0725" y="6191258"/>
            <a:ext cx="16637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288505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05_ Вынос">
    <p:spTree>
      <p:nvGrpSpPr>
        <p:cNvPr id="1" name=""/>
        <p:cNvGrpSpPr/>
        <p:nvPr/>
      </p:nvGrpSpPr>
      <p:grpSpPr>
        <a:xfrm>
          <a:off x="0" y="0"/>
          <a:ext cx="0" cy="0"/>
          <a:chOff x="0" y="0"/>
          <a:chExt cx="0" cy="0"/>
        </a:xfrm>
      </p:grpSpPr>
      <p:grpSp>
        <p:nvGrpSpPr>
          <p:cNvPr id="2" name="Группа 1"/>
          <p:cNvGrpSpPr>
            <a:grpSpLocks/>
          </p:cNvGrpSpPr>
          <p:nvPr/>
        </p:nvGrpSpPr>
        <p:grpSpPr bwMode="auto">
          <a:xfrm>
            <a:off x="269879" y="269875"/>
            <a:ext cx="8593138" cy="6327775"/>
            <a:chOff x="269999" y="270000"/>
            <a:chExt cx="8593083" cy="6327352"/>
          </a:xfrm>
        </p:grpSpPr>
        <p:grpSp>
          <p:nvGrpSpPr>
            <p:cNvPr id="3" name="Группа 14"/>
            <p:cNvGrpSpPr>
              <a:grpSpLocks/>
            </p:cNvGrpSpPr>
            <p:nvPr/>
          </p:nvGrpSpPr>
          <p:grpSpPr bwMode="auto">
            <a:xfrm>
              <a:off x="269999" y="270000"/>
              <a:ext cx="8593083" cy="6327352"/>
              <a:chOff x="5436096" y="1027320"/>
              <a:chExt cx="3275888" cy="4831247"/>
            </a:xfrm>
          </p:grpSpPr>
          <p:sp>
            <p:nvSpPr>
              <p:cNvPr id="5" name="Прямоугольник 4"/>
              <p:cNvSpPr/>
              <p:nvPr/>
            </p:nvSpPr>
            <p:spPr>
              <a:xfrm>
                <a:off x="5436096" y="1027320"/>
                <a:ext cx="3275888" cy="4831247"/>
              </a:xfrm>
              <a:prstGeom prst="rect">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cxnSp>
            <p:nvCxnSpPr>
              <p:cNvPr id="6" name="Прямая соединительная линия 5"/>
              <p:cNvCxnSpPr/>
              <p:nvPr/>
            </p:nvCxnSpPr>
            <p:spPr>
              <a:xfrm>
                <a:off x="5436096" y="1027320"/>
                <a:ext cx="3275888" cy="4831247"/>
              </a:xfrm>
              <a:prstGeom prst="line">
                <a:avLst/>
              </a:prstGeom>
              <a:ln w="6350" cmpd="sng">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6"/>
              <p:cNvCxnSpPr/>
              <p:nvPr/>
            </p:nvCxnSpPr>
            <p:spPr>
              <a:xfrm flipH="1">
                <a:off x="5436096" y="1027320"/>
                <a:ext cx="3275888" cy="4831247"/>
              </a:xfrm>
              <a:prstGeom prst="line">
                <a:avLst/>
              </a:prstGeom>
              <a:ln w="6350" cmpd="sng">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 name="Подзаголовок 2"/>
            <p:cNvSpPr txBox="1">
              <a:spLocks/>
            </p:cNvSpPr>
            <p:nvPr/>
          </p:nvSpPr>
          <p:spPr>
            <a:xfrm>
              <a:off x="3492603" y="2955870"/>
              <a:ext cx="2173274" cy="977835"/>
            </a:xfrm>
            <a:prstGeom prst="rect">
              <a:avLst/>
            </a:prstGeom>
            <a:solidFill>
              <a:schemeClr val="bg1">
                <a:lumMod val="75000"/>
              </a:schemeClr>
            </a:solidFill>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buFont typeface="Arial" charset="0"/>
                <a:buNone/>
                <a:defRPr/>
              </a:pPr>
              <a:r>
                <a:rPr lang="en-US" sz="1200" smtClean="0">
                  <a:solidFill>
                    <a:srgbClr val="7F7F7F"/>
                  </a:solidFill>
                  <a:latin typeface="Verdana" pitchFamily="34" charset="0"/>
                </a:rPr>
                <a:t> [ </a:t>
              </a:r>
              <a:r>
                <a:rPr lang="ru-RU" sz="1200" smtClean="0">
                  <a:solidFill>
                    <a:srgbClr val="7F7F7F"/>
                  </a:solidFill>
                  <a:latin typeface="Verdana" pitchFamily="34" charset="0"/>
                </a:rPr>
                <a:t>ИЗОБРАЖЕНИЕ </a:t>
              </a:r>
              <a:r>
                <a:rPr lang="en-US" sz="1200" smtClean="0">
                  <a:solidFill>
                    <a:srgbClr val="7F7F7F"/>
                  </a:solidFill>
                  <a:latin typeface="Verdana" pitchFamily="34" charset="0"/>
                </a:rPr>
                <a:t>]</a:t>
              </a:r>
            </a:p>
          </p:txBody>
        </p:sp>
      </p:grpSp>
      <p:sp>
        <p:nvSpPr>
          <p:cNvPr id="8" name="Подзаголовок 2"/>
          <p:cNvSpPr txBox="1">
            <a:spLocks/>
          </p:cNvSpPr>
          <p:nvPr/>
        </p:nvSpPr>
        <p:spPr>
          <a:xfrm>
            <a:off x="647704" y="612775"/>
            <a:ext cx="5148263" cy="3248025"/>
          </a:xfrm>
          <a:prstGeom prst="rect">
            <a:avLst/>
          </a:prstGeom>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defRPr/>
            </a:pPr>
            <a:r>
              <a:rPr lang="ru-RU" sz="2600" smtClean="0">
                <a:solidFill>
                  <a:srgbClr val="000000"/>
                </a:solidFill>
                <a:latin typeface="Verdana" pitchFamily="34" charset="0"/>
              </a:rPr>
              <a:t>ВЫНОС – ВАЖНАЯ ЦИТАТА ИЛИ ВЫВОД ИЗ ТЕКСТА, НАБИРАЕТСЯ ШРИФТОМ</a:t>
            </a:r>
          </a:p>
          <a:p>
            <a:pPr eaLnBrk="1" fontAlgn="base" hangingPunct="1">
              <a:lnSpc>
                <a:spcPct val="90000"/>
              </a:lnSpc>
              <a:spcBef>
                <a:spcPct val="0"/>
              </a:spcBef>
              <a:spcAft>
                <a:spcPct val="0"/>
              </a:spcAft>
              <a:defRPr/>
            </a:pPr>
            <a:r>
              <a:rPr lang="en-US" sz="2600" b="1" smtClean="0">
                <a:solidFill>
                  <a:srgbClr val="000000"/>
                </a:solidFill>
                <a:latin typeface="Verdana" pitchFamily="34" charset="0"/>
              </a:rPr>
              <a:t>VERDANA </a:t>
            </a:r>
            <a:r>
              <a:rPr lang="ru-RU" sz="2600" b="1" smtClean="0">
                <a:solidFill>
                  <a:srgbClr val="000000"/>
                </a:solidFill>
                <a:latin typeface="Verdana" pitchFamily="34" charset="0"/>
              </a:rPr>
              <a:t>ОБЫЧНЫМ </a:t>
            </a:r>
            <a:br>
              <a:rPr lang="ru-RU" sz="2600" b="1" smtClean="0">
                <a:solidFill>
                  <a:srgbClr val="000000"/>
                </a:solidFill>
                <a:latin typeface="Verdana" pitchFamily="34" charset="0"/>
              </a:rPr>
            </a:br>
            <a:r>
              <a:rPr lang="ru-RU" sz="2600" b="1" smtClean="0">
                <a:solidFill>
                  <a:srgbClr val="000000"/>
                </a:solidFill>
                <a:latin typeface="Verdana" pitchFamily="34" charset="0"/>
              </a:rPr>
              <a:t>И ПОЛУЖИРНЫМ </a:t>
            </a:r>
            <a:r>
              <a:rPr lang="en-US" sz="2600" b="1" smtClean="0">
                <a:solidFill>
                  <a:srgbClr val="000000"/>
                </a:solidFill>
                <a:latin typeface="Verdana" pitchFamily="34" charset="0"/>
              </a:rPr>
              <a:t>26 </a:t>
            </a:r>
            <a:r>
              <a:rPr lang="ru-RU" sz="2600" b="1" smtClean="0">
                <a:solidFill>
                  <a:srgbClr val="000000"/>
                </a:solidFill>
                <a:latin typeface="Verdana" pitchFamily="34" charset="0"/>
              </a:rPr>
              <a:t>ПТ</a:t>
            </a:r>
          </a:p>
        </p:txBody>
      </p:sp>
    </p:spTree>
    <p:extLst>
      <p:ext uri="{BB962C8B-B14F-4D97-AF65-F5344CB8AC3E}">
        <p14:creationId xmlns:p14="http://schemas.microsoft.com/office/powerpoint/2010/main" val="9808243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07_ Заключительный слайд">
    <p:spTree>
      <p:nvGrpSpPr>
        <p:cNvPr id="1" name=""/>
        <p:cNvGrpSpPr/>
        <p:nvPr/>
      </p:nvGrpSpPr>
      <p:grpSpPr>
        <a:xfrm>
          <a:off x="0" y="0"/>
          <a:ext cx="0" cy="0"/>
          <a:chOff x="0" y="0"/>
          <a:chExt cx="0" cy="0"/>
        </a:xfrm>
      </p:grpSpPr>
      <p:pic>
        <p:nvPicPr>
          <p:cNvPr id="2" name="Picture 4" descr="H:\Moscow Exchange (ex-Micex-RTS) brandbook\MSCW_XCHNG_Master_Logo_Folder\PNG\RUSSIAN\MSCW_XCHNG_RGB_R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19588" y="5688013"/>
            <a:ext cx="2270125"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одзаголовок 2"/>
          <p:cNvSpPr txBox="1">
            <a:spLocks/>
          </p:cNvSpPr>
          <p:nvPr/>
        </p:nvSpPr>
        <p:spPr>
          <a:xfrm>
            <a:off x="360363" y="539754"/>
            <a:ext cx="7199312" cy="1439863"/>
          </a:xfrm>
          <a:prstGeom prst="rect">
            <a:avLst/>
          </a:prstGeom>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buFont typeface="Arial" charset="0"/>
              <a:buNone/>
              <a:defRPr/>
            </a:pPr>
            <a:r>
              <a:rPr lang="ru-RU" sz="4800" smtClean="0">
                <a:solidFill>
                  <a:srgbClr val="000000"/>
                </a:solidFill>
                <a:latin typeface="Verdana" pitchFamily="34" charset="0"/>
              </a:rPr>
              <a:t>СПАСИБО</a:t>
            </a:r>
          </a:p>
          <a:p>
            <a:pPr eaLnBrk="1" fontAlgn="base" hangingPunct="1">
              <a:lnSpc>
                <a:spcPct val="90000"/>
              </a:lnSpc>
              <a:spcBef>
                <a:spcPct val="0"/>
              </a:spcBef>
              <a:spcAft>
                <a:spcPct val="0"/>
              </a:spcAft>
              <a:buFont typeface="Arial" charset="0"/>
              <a:buNone/>
              <a:defRPr/>
            </a:pPr>
            <a:r>
              <a:rPr lang="ru-RU" sz="4800" b="1" smtClean="0">
                <a:solidFill>
                  <a:srgbClr val="000000"/>
                </a:solidFill>
                <a:latin typeface="Verdana" pitchFamily="34" charset="0"/>
              </a:rPr>
              <a:t>ЗА ВНИМАНИЕ</a:t>
            </a:r>
          </a:p>
        </p:txBody>
      </p:sp>
    </p:spTree>
    <p:extLst>
      <p:ext uri="{BB962C8B-B14F-4D97-AF65-F5344CB8AC3E}">
        <p14:creationId xmlns:p14="http://schemas.microsoft.com/office/powerpoint/2010/main" val="137417083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25040" y="1808071"/>
            <a:ext cx="7065818" cy="591366"/>
          </a:xfrm>
          <a:prstGeom prst="rect">
            <a:avLst/>
          </a:prstGeom>
        </p:spPr>
        <p:txBody>
          <a:bodyPr lIns="86747" tIns="43377" rIns="86747" bIns="43377"/>
          <a:lstStyle/>
          <a:p>
            <a:r>
              <a:rPr lang="ru-RU" dirty="0" smtClean="0"/>
              <a:t>Образец заголовка</a:t>
            </a:r>
            <a:endParaRPr lang="ru-RU" dirty="0"/>
          </a:p>
        </p:txBody>
      </p:sp>
      <p:sp>
        <p:nvSpPr>
          <p:cNvPr id="3" name="Дата 3"/>
          <p:cNvSpPr>
            <a:spLocks noGrp="1"/>
          </p:cNvSpPr>
          <p:nvPr>
            <p:ph type="dt" sz="half" idx="10"/>
          </p:nvPr>
        </p:nvSpPr>
        <p:spPr/>
        <p:txBody>
          <a:bodyPr/>
          <a:lstStyle>
            <a:lvl1pPr>
              <a:defRPr/>
            </a:lvl1pPr>
          </a:lstStyle>
          <a:p>
            <a:pPr>
              <a:defRPr/>
            </a:pPr>
            <a:fld id="{45834D72-26AA-4C43-BCB0-269BC8C49C95}" type="datetime1">
              <a:rPr lang="ru-RU" smtClean="0">
                <a:solidFill>
                  <a:prstClr val="black">
                    <a:tint val="75000"/>
                  </a:prstClr>
                </a:solidFill>
              </a:rPr>
              <a:pPr>
                <a:defRPr/>
              </a:pPr>
              <a:t>17.04.2013</a:t>
            </a:fld>
            <a:endParaRPr lang="ru-RU">
              <a:solidFill>
                <a:prstClr val="black">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5" name="Номер слайда 5"/>
          <p:cNvSpPr>
            <a:spLocks noGrp="1"/>
          </p:cNvSpPr>
          <p:nvPr>
            <p:ph type="sldNum" sz="quarter" idx="12"/>
          </p:nvPr>
        </p:nvSpPr>
        <p:spPr/>
        <p:txBody>
          <a:bodyPr/>
          <a:lstStyle>
            <a:lvl1pPr>
              <a:defRPr/>
            </a:lvl1pPr>
          </a:lstStyle>
          <a:p>
            <a:pPr>
              <a:defRPr/>
            </a:pPr>
            <a:fld id="{2C3235AA-AEFD-444E-9C0F-4E08C111BA2F}" type="slidenum">
              <a:rPr lang="ru-RU">
                <a:solidFill>
                  <a:prstClr val="black">
                    <a:tint val="75000"/>
                  </a:prstClr>
                </a:solidFill>
              </a:rPr>
              <a:pPr>
                <a:defRPr/>
              </a:pPr>
              <a:t>‹#›</a:t>
            </a:fld>
            <a:endParaRPr lang="ru-RU">
              <a:solidFill>
                <a:prstClr val="black">
                  <a:tint val="75000"/>
                </a:prstClr>
              </a:solidFill>
            </a:endParaRPr>
          </a:p>
        </p:txBody>
      </p:sp>
      <p:pic>
        <p:nvPicPr>
          <p:cNvPr id="6" name="Picture 1"/>
          <p:cNvPicPr>
            <a:picLocks noChangeAspect="1" noChangeArrowheads="1"/>
          </p:cNvPicPr>
          <p:nvPr/>
        </p:nvPicPr>
        <p:blipFill>
          <a:blip r:embed="rId2" cstate="print"/>
          <a:srcRect/>
          <a:stretch>
            <a:fillRect/>
          </a:stretch>
        </p:blipFill>
        <p:spPr bwMode="auto">
          <a:xfrm>
            <a:off x="8668072" y="44624"/>
            <a:ext cx="375584" cy="366911"/>
          </a:xfrm>
          <a:prstGeom prst="rect">
            <a:avLst/>
          </a:prstGeom>
          <a:noFill/>
          <a:ln w="9525">
            <a:noFill/>
            <a:miter lim="800000"/>
            <a:headEnd/>
            <a:tailEnd/>
          </a:ln>
        </p:spPr>
      </p:pic>
    </p:spTree>
    <p:extLst>
      <p:ext uri="{BB962C8B-B14F-4D97-AF65-F5344CB8AC3E}">
        <p14:creationId xmlns:p14="http://schemas.microsoft.com/office/powerpoint/2010/main" val="4029970203"/>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4" name="Прямая соединительная линия 3"/>
          <p:cNvCxnSpPr/>
          <p:nvPr/>
        </p:nvCxnSpPr>
        <p:spPr>
          <a:xfrm flipV="1">
            <a:off x="490683" y="760557"/>
            <a:ext cx="7003762"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Заголовок 1"/>
          <p:cNvSpPr>
            <a:spLocks noGrp="1"/>
          </p:cNvSpPr>
          <p:nvPr>
            <p:ph type="title"/>
          </p:nvPr>
        </p:nvSpPr>
        <p:spPr>
          <a:xfrm>
            <a:off x="490503" y="261847"/>
            <a:ext cx="7481454" cy="564262"/>
          </a:xfrm>
          <a:prstGeom prst="rect">
            <a:avLst/>
          </a:prstGeom>
        </p:spPr>
        <p:txBody>
          <a:bodyPr lIns="86747" tIns="43377" rIns="86747" bIns="43377"/>
          <a:lstStyle>
            <a:lvl1pPr>
              <a:defRPr sz="2700"/>
            </a:lvl1pPr>
          </a:lstStyle>
          <a:p>
            <a:r>
              <a:rPr lang="ru-RU" dirty="0" smtClean="0"/>
              <a:t>Образец заголовка</a:t>
            </a:r>
            <a:endParaRPr lang="ru-RU" dirty="0"/>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86682F38-24F5-4006-B0F6-B72AB1427B15}" type="datetime1">
              <a:rPr lang="ru-RU" smtClean="0">
                <a:solidFill>
                  <a:prstClr val="black">
                    <a:tint val="75000"/>
                  </a:prstClr>
                </a:solidFill>
              </a:rPr>
              <a:pPr>
                <a:defRPr/>
              </a:pPr>
              <a:t>17.04.2013</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a:xfrm>
            <a:off x="6804252" y="6337428"/>
            <a:ext cx="1939637" cy="331932"/>
          </a:xfrm>
        </p:spPr>
        <p:txBody>
          <a:bodyPr/>
          <a:lstStyle>
            <a:lvl1pPr>
              <a:defRPr/>
            </a:lvl1pPr>
          </a:lstStyle>
          <a:p>
            <a:pPr>
              <a:defRPr/>
            </a:pPr>
            <a:fld id="{7657F530-C026-4FC5-97C3-BCDAD579CBFA}" type="slidenum">
              <a:rPr lang="ru-RU">
                <a:solidFill>
                  <a:prstClr val="black">
                    <a:tint val="75000"/>
                  </a:prstClr>
                </a:solidFill>
              </a:rPr>
              <a:pPr>
                <a:defRPr/>
              </a:pPr>
              <a:t>‹#›</a:t>
            </a:fld>
            <a:endParaRPr lang="ru-RU">
              <a:solidFill>
                <a:prstClr val="black">
                  <a:tint val="75000"/>
                </a:prstClr>
              </a:solidFill>
            </a:endParaRPr>
          </a:p>
        </p:txBody>
      </p:sp>
      <p:pic>
        <p:nvPicPr>
          <p:cNvPr id="8" name="Picture 1"/>
          <p:cNvPicPr>
            <a:picLocks noChangeAspect="1" noChangeArrowheads="1"/>
          </p:cNvPicPr>
          <p:nvPr/>
        </p:nvPicPr>
        <p:blipFill>
          <a:blip r:embed="rId2" cstate="print"/>
          <a:srcRect/>
          <a:stretch>
            <a:fillRect/>
          </a:stretch>
        </p:blipFill>
        <p:spPr bwMode="auto">
          <a:xfrm>
            <a:off x="8668072" y="44624"/>
            <a:ext cx="375584" cy="366911"/>
          </a:xfrm>
          <a:prstGeom prst="rect">
            <a:avLst/>
          </a:prstGeom>
          <a:noFill/>
          <a:ln w="9525">
            <a:noFill/>
            <a:miter lim="800000"/>
            <a:headEnd/>
            <a:tailEnd/>
          </a:ln>
        </p:spPr>
      </p:pic>
    </p:spTree>
    <p:extLst>
      <p:ext uri="{BB962C8B-B14F-4D97-AF65-F5344CB8AC3E}">
        <p14:creationId xmlns:p14="http://schemas.microsoft.com/office/powerpoint/2010/main" val="3260532651"/>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9583" y="2"/>
            <a:ext cx="7481454" cy="1039091"/>
          </a:xfrm>
          <a:prstGeom prst="rect">
            <a:avLst/>
          </a:prstGeom>
        </p:spPr>
        <p:txBody>
          <a:bodyPr lIns="86747" tIns="43377" rIns="86747" bIns="43377"/>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B28CD8EF-E5F5-4A98-8BD8-B333CD0CFD1E}" type="datetime1">
              <a:rPr lang="ru-RU" smtClean="0">
                <a:solidFill>
                  <a:prstClr val="black">
                    <a:tint val="75000"/>
                  </a:prstClr>
                </a:solidFill>
              </a:rPr>
              <a:pPr>
                <a:defRPr/>
              </a:pPr>
              <a:t>17.04.2013</a:t>
            </a:fld>
            <a:endParaRPr lang="ru-RU">
              <a:solidFill>
                <a:prstClr val="black">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5" name="Номер слайда 5"/>
          <p:cNvSpPr>
            <a:spLocks noGrp="1"/>
          </p:cNvSpPr>
          <p:nvPr>
            <p:ph type="sldNum" sz="quarter" idx="12"/>
          </p:nvPr>
        </p:nvSpPr>
        <p:spPr/>
        <p:txBody>
          <a:bodyPr/>
          <a:lstStyle>
            <a:lvl1pPr>
              <a:defRPr/>
            </a:lvl1pPr>
          </a:lstStyle>
          <a:p>
            <a:pPr>
              <a:defRPr/>
            </a:pPr>
            <a:fld id="{A47E1088-111F-4C3E-BC86-03EC6D2F4979}"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2271521733"/>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56649" y="4006307"/>
            <a:ext cx="7065818" cy="1238250"/>
          </a:xfrm>
          <a:prstGeom prst="rect">
            <a:avLst/>
          </a:prstGeom>
        </p:spPr>
        <p:txBody>
          <a:bodyPr lIns="86747" tIns="43377" rIns="86747" bIns="43377" anchor="t"/>
          <a:lstStyle>
            <a:lvl1pPr algn="l">
              <a:defRPr sz="3800" b="1" cap="all"/>
            </a:lvl1pPr>
          </a:lstStyle>
          <a:p>
            <a:r>
              <a:rPr lang="ru-RU" smtClean="0"/>
              <a:t>Образец заголовка</a:t>
            </a:r>
            <a:endParaRPr lang="ru-RU"/>
          </a:p>
        </p:txBody>
      </p:sp>
      <p:sp>
        <p:nvSpPr>
          <p:cNvPr id="3" name="Текст 2"/>
          <p:cNvSpPr>
            <a:spLocks noGrp="1"/>
          </p:cNvSpPr>
          <p:nvPr>
            <p:ph type="body" idx="1"/>
          </p:nvPr>
        </p:nvSpPr>
        <p:spPr>
          <a:xfrm>
            <a:off x="656649" y="2642471"/>
            <a:ext cx="7065818" cy="1363806"/>
          </a:xfrm>
        </p:spPr>
        <p:txBody>
          <a:bodyPr anchor="b"/>
          <a:lstStyle>
            <a:lvl1pPr marL="0" indent="0">
              <a:buNone/>
              <a:defRPr sz="1900">
                <a:solidFill>
                  <a:schemeClr val="tx1">
                    <a:tint val="75000"/>
                  </a:schemeClr>
                </a:solidFill>
              </a:defRPr>
            </a:lvl1pPr>
            <a:lvl2pPr marL="433737" indent="0">
              <a:buNone/>
              <a:defRPr sz="1700">
                <a:solidFill>
                  <a:schemeClr val="tx1">
                    <a:tint val="75000"/>
                  </a:schemeClr>
                </a:solidFill>
              </a:defRPr>
            </a:lvl2pPr>
            <a:lvl3pPr marL="867475" indent="0">
              <a:buNone/>
              <a:defRPr sz="1500">
                <a:solidFill>
                  <a:schemeClr val="tx1">
                    <a:tint val="75000"/>
                  </a:schemeClr>
                </a:solidFill>
              </a:defRPr>
            </a:lvl3pPr>
            <a:lvl4pPr marL="1301209" indent="0">
              <a:buNone/>
              <a:defRPr sz="1300">
                <a:solidFill>
                  <a:schemeClr val="tx1">
                    <a:tint val="75000"/>
                  </a:schemeClr>
                </a:solidFill>
              </a:defRPr>
            </a:lvl4pPr>
            <a:lvl5pPr marL="1734943" indent="0">
              <a:buNone/>
              <a:defRPr sz="1300">
                <a:solidFill>
                  <a:schemeClr val="tx1">
                    <a:tint val="75000"/>
                  </a:schemeClr>
                </a:solidFill>
              </a:defRPr>
            </a:lvl5pPr>
            <a:lvl6pPr marL="2168672" indent="0">
              <a:buNone/>
              <a:defRPr sz="1300">
                <a:solidFill>
                  <a:schemeClr val="tx1">
                    <a:tint val="75000"/>
                  </a:schemeClr>
                </a:solidFill>
              </a:defRPr>
            </a:lvl6pPr>
            <a:lvl7pPr marL="2602412" indent="0">
              <a:buNone/>
              <a:defRPr sz="1300">
                <a:solidFill>
                  <a:schemeClr val="tx1">
                    <a:tint val="75000"/>
                  </a:schemeClr>
                </a:solidFill>
              </a:defRPr>
            </a:lvl7pPr>
            <a:lvl8pPr marL="3036136" indent="0">
              <a:buNone/>
              <a:defRPr sz="1300">
                <a:solidFill>
                  <a:schemeClr val="tx1">
                    <a:tint val="75000"/>
                  </a:schemeClr>
                </a:solidFill>
              </a:defRPr>
            </a:lvl8pPr>
            <a:lvl9pPr marL="3469880" indent="0">
              <a:buNone/>
              <a:defRPr sz="13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598A22B2-837D-4598-B851-28E70C68A540}" type="datetime1">
              <a:rPr lang="ru-RU" smtClean="0">
                <a:solidFill>
                  <a:prstClr val="black">
                    <a:tint val="75000"/>
                  </a:prstClr>
                </a:solidFill>
              </a:rPr>
              <a:pPr>
                <a:defRPr/>
              </a:pPr>
              <a:t>17.04.2013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4B7F4C86-E4F3-400D-905A-3CE0F1518F24}"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535115394"/>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9583" y="2"/>
            <a:ext cx="7481454" cy="1039091"/>
          </a:xfrm>
          <a:prstGeom prst="rect">
            <a:avLst/>
          </a:prstGeom>
        </p:spPr>
        <p:txBody>
          <a:bodyPr lIns="86747" tIns="43377" rIns="86747" bIns="43377"/>
          <a:lstStyle/>
          <a:p>
            <a:r>
              <a:rPr lang="ru-RU" smtClean="0"/>
              <a:t>Образец заголовка</a:t>
            </a:r>
            <a:endParaRPr lang="ru-RU"/>
          </a:p>
        </p:txBody>
      </p:sp>
      <p:sp>
        <p:nvSpPr>
          <p:cNvPr id="3" name="Содержимое 2"/>
          <p:cNvSpPr>
            <a:spLocks noGrp="1"/>
          </p:cNvSpPr>
          <p:nvPr>
            <p:ph sz="half" idx="1"/>
          </p:nvPr>
        </p:nvSpPr>
        <p:spPr>
          <a:xfrm>
            <a:off x="415638" y="1454761"/>
            <a:ext cx="3671454" cy="4114512"/>
          </a:xfrm>
        </p:spPr>
        <p:txBody>
          <a:bodyPr/>
          <a:lstStyle>
            <a:lvl1pPr>
              <a:defRPr sz="27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225638" y="1454761"/>
            <a:ext cx="3671454" cy="4114512"/>
          </a:xfrm>
        </p:spPr>
        <p:txBody>
          <a:bodyPr/>
          <a:lstStyle>
            <a:lvl1pPr>
              <a:defRPr sz="27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555C7D56-60BF-4D76-B3C0-07DAD608CCD9}" type="datetime1">
              <a:rPr lang="ru-RU" smtClean="0">
                <a:solidFill>
                  <a:prstClr val="black">
                    <a:tint val="75000"/>
                  </a:prstClr>
                </a:solidFill>
              </a:rPr>
              <a:pPr>
                <a:defRPr/>
              </a:pPr>
              <a:t>17.04.2013</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pPr>
              <a:defRPr/>
            </a:pPr>
            <a:fld id="{F6EF02F5-E521-468D-BFB6-C9DF72F58136}"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2546361731"/>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9583" y="2"/>
            <a:ext cx="7481454" cy="1039091"/>
          </a:xfrm>
          <a:prstGeom prst="rect">
            <a:avLst/>
          </a:prstGeom>
        </p:spPr>
        <p:txBody>
          <a:bodyPr lIns="86747" tIns="43377" rIns="86747" bIns="43377"/>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15639" y="1395557"/>
            <a:ext cx="3672898" cy="581602"/>
          </a:xfrm>
        </p:spPr>
        <p:txBody>
          <a:bodyPr anchor="b"/>
          <a:lstStyle>
            <a:lvl1pPr marL="0" indent="0">
              <a:buNone/>
              <a:defRPr sz="2300" b="1"/>
            </a:lvl1pPr>
            <a:lvl2pPr marL="433737" indent="0">
              <a:buNone/>
              <a:defRPr sz="1900" b="1"/>
            </a:lvl2pPr>
            <a:lvl3pPr marL="867475" indent="0">
              <a:buNone/>
              <a:defRPr sz="1700" b="1"/>
            </a:lvl3pPr>
            <a:lvl4pPr marL="1301209" indent="0">
              <a:buNone/>
              <a:defRPr sz="1500" b="1"/>
            </a:lvl4pPr>
            <a:lvl5pPr marL="1734943" indent="0">
              <a:buNone/>
              <a:defRPr sz="1500" b="1"/>
            </a:lvl5pPr>
            <a:lvl6pPr marL="2168672" indent="0">
              <a:buNone/>
              <a:defRPr sz="1500" b="1"/>
            </a:lvl6pPr>
            <a:lvl7pPr marL="2602412" indent="0">
              <a:buNone/>
              <a:defRPr sz="1500" b="1"/>
            </a:lvl7pPr>
            <a:lvl8pPr marL="3036136" indent="0">
              <a:buNone/>
              <a:defRPr sz="1500" b="1"/>
            </a:lvl8pPr>
            <a:lvl9pPr marL="3469880" indent="0">
              <a:buNone/>
              <a:defRPr sz="1500" b="1"/>
            </a:lvl9pPr>
          </a:lstStyle>
          <a:p>
            <a:pPr lvl="0"/>
            <a:r>
              <a:rPr lang="ru-RU" smtClean="0"/>
              <a:t>Образец текста</a:t>
            </a:r>
          </a:p>
        </p:txBody>
      </p:sp>
      <p:sp>
        <p:nvSpPr>
          <p:cNvPr id="4" name="Содержимое 3"/>
          <p:cNvSpPr>
            <a:spLocks noGrp="1"/>
          </p:cNvSpPr>
          <p:nvPr>
            <p:ph sz="half" idx="2"/>
          </p:nvPr>
        </p:nvSpPr>
        <p:spPr>
          <a:xfrm>
            <a:off x="415639" y="1977159"/>
            <a:ext cx="3672898" cy="3592080"/>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222784" y="1395557"/>
            <a:ext cx="3674341" cy="581602"/>
          </a:xfrm>
        </p:spPr>
        <p:txBody>
          <a:bodyPr anchor="b"/>
          <a:lstStyle>
            <a:lvl1pPr marL="0" indent="0">
              <a:buNone/>
              <a:defRPr sz="2300" b="1"/>
            </a:lvl1pPr>
            <a:lvl2pPr marL="433737" indent="0">
              <a:buNone/>
              <a:defRPr sz="1900" b="1"/>
            </a:lvl2pPr>
            <a:lvl3pPr marL="867475" indent="0">
              <a:buNone/>
              <a:defRPr sz="1700" b="1"/>
            </a:lvl3pPr>
            <a:lvl4pPr marL="1301209" indent="0">
              <a:buNone/>
              <a:defRPr sz="1500" b="1"/>
            </a:lvl4pPr>
            <a:lvl5pPr marL="1734943" indent="0">
              <a:buNone/>
              <a:defRPr sz="1500" b="1"/>
            </a:lvl5pPr>
            <a:lvl6pPr marL="2168672" indent="0">
              <a:buNone/>
              <a:defRPr sz="1500" b="1"/>
            </a:lvl6pPr>
            <a:lvl7pPr marL="2602412" indent="0">
              <a:buNone/>
              <a:defRPr sz="1500" b="1"/>
            </a:lvl7pPr>
            <a:lvl8pPr marL="3036136" indent="0">
              <a:buNone/>
              <a:defRPr sz="1500" b="1"/>
            </a:lvl8pPr>
            <a:lvl9pPr marL="3469880" indent="0">
              <a:buNone/>
              <a:defRPr sz="1500" b="1"/>
            </a:lvl9pPr>
          </a:lstStyle>
          <a:p>
            <a:pPr lvl="0"/>
            <a:r>
              <a:rPr lang="ru-RU" smtClean="0"/>
              <a:t>Образец текста</a:t>
            </a:r>
          </a:p>
        </p:txBody>
      </p:sp>
      <p:sp>
        <p:nvSpPr>
          <p:cNvPr id="6" name="Содержимое 5"/>
          <p:cNvSpPr>
            <a:spLocks noGrp="1"/>
          </p:cNvSpPr>
          <p:nvPr>
            <p:ph sz="quarter" idx="4"/>
          </p:nvPr>
        </p:nvSpPr>
        <p:spPr>
          <a:xfrm>
            <a:off x="4222784" y="1977159"/>
            <a:ext cx="3674341" cy="3592080"/>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45D9BEF1-0300-457D-9485-2A30A00EE4D1}" type="datetime1">
              <a:rPr lang="ru-RU" smtClean="0">
                <a:solidFill>
                  <a:prstClr val="black">
                    <a:tint val="75000"/>
                  </a:prstClr>
                </a:solidFill>
              </a:rPr>
              <a:pPr>
                <a:defRPr/>
              </a:pPr>
              <a:t>17.04.2013</a:t>
            </a:fld>
            <a:endParaRPr lang="ru-RU">
              <a:solidFill>
                <a:prstClr val="black">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9" name="Номер слайда 5"/>
          <p:cNvSpPr>
            <a:spLocks noGrp="1"/>
          </p:cNvSpPr>
          <p:nvPr>
            <p:ph type="sldNum" sz="quarter" idx="12"/>
          </p:nvPr>
        </p:nvSpPr>
        <p:spPr/>
        <p:txBody>
          <a:bodyPr/>
          <a:lstStyle>
            <a:lvl1pPr>
              <a:defRPr/>
            </a:lvl1pPr>
          </a:lstStyle>
          <a:p>
            <a:pPr>
              <a:defRPr/>
            </a:pPr>
            <a:fld id="{6DFDC059-DA4E-49AF-9D71-99CCA4BFEAFB}"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179966305"/>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9583" y="2"/>
            <a:ext cx="7481454" cy="1039091"/>
          </a:xfrm>
          <a:prstGeom prst="rect">
            <a:avLst/>
          </a:prstGeom>
        </p:spPr>
        <p:txBody>
          <a:bodyPr lIns="86747" tIns="43377" rIns="86747" bIns="43377"/>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482FDED9-85C4-4BDD-B032-58BB18C09F56}" type="datetime1">
              <a:rPr lang="ru-RU" smtClean="0">
                <a:solidFill>
                  <a:prstClr val="black">
                    <a:tint val="75000"/>
                  </a:prstClr>
                </a:solidFill>
              </a:rPr>
              <a:pPr>
                <a:defRPr/>
              </a:pPr>
              <a:t>17.04.2013</a:t>
            </a:fld>
            <a:endParaRPr lang="ru-RU">
              <a:solidFill>
                <a:prstClr val="black">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5" name="Номер слайда 5"/>
          <p:cNvSpPr>
            <a:spLocks noGrp="1"/>
          </p:cNvSpPr>
          <p:nvPr>
            <p:ph type="sldNum" sz="quarter" idx="12"/>
          </p:nvPr>
        </p:nvSpPr>
        <p:spPr/>
        <p:txBody>
          <a:bodyPr/>
          <a:lstStyle>
            <a:lvl1pPr>
              <a:defRPr/>
            </a:lvl1pPr>
          </a:lstStyle>
          <a:p>
            <a:pPr>
              <a:defRPr/>
            </a:pPr>
            <a:fld id="{A05A08AE-2114-41AF-AE05-A8FE7EEF254B}"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3895278428"/>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0ED921DC-6A42-4FED-AA80-77EAEBC16533}" type="datetime1">
              <a:rPr lang="ru-RU" smtClean="0">
                <a:solidFill>
                  <a:prstClr val="black">
                    <a:tint val="75000"/>
                  </a:prstClr>
                </a:solidFill>
              </a:rPr>
              <a:pPr>
                <a:defRPr/>
              </a:pPr>
              <a:t>17.04.2013</a:t>
            </a:fld>
            <a:endParaRPr lang="ru-RU">
              <a:solidFill>
                <a:prstClr val="black">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4" name="Номер слайда 5"/>
          <p:cNvSpPr>
            <a:spLocks noGrp="1"/>
          </p:cNvSpPr>
          <p:nvPr>
            <p:ph type="sldNum" sz="quarter" idx="12"/>
          </p:nvPr>
        </p:nvSpPr>
        <p:spPr/>
        <p:txBody>
          <a:bodyPr/>
          <a:lstStyle>
            <a:lvl1pPr>
              <a:defRPr/>
            </a:lvl1pPr>
          </a:lstStyle>
          <a:p>
            <a:pPr>
              <a:defRPr/>
            </a:pPr>
            <a:fld id="{EE89512C-4B46-42DD-ABFE-F80B8AE1846C}"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632495768"/>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5646" y="248227"/>
            <a:ext cx="2734830" cy="1056409"/>
          </a:xfrm>
          <a:prstGeom prst="rect">
            <a:avLst/>
          </a:prstGeom>
        </p:spPr>
        <p:txBody>
          <a:bodyPr lIns="86747" tIns="43377" rIns="86747" bIns="43377" anchor="b"/>
          <a:lstStyle>
            <a:lvl1pPr algn="l">
              <a:defRPr sz="1900" b="1"/>
            </a:lvl1pPr>
          </a:lstStyle>
          <a:p>
            <a:r>
              <a:rPr lang="ru-RU" smtClean="0"/>
              <a:t>Образец заголовка</a:t>
            </a:r>
            <a:endParaRPr lang="ru-RU"/>
          </a:p>
        </p:txBody>
      </p:sp>
      <p:sp>
        <p:nvSpPr>
          <p:cNvPr id="3" name="Содержимое 2"/>
          <p:cNvSpPr>
            <a:spLocks noGrp="1"/>
          </p:cNvSpPr>
          <p:nvPr>
            <p:ph idx="1"/>
          </p:nvPr>
        </p:nvSpPr>
        <p:spPr>
          <a:xfrm>
            <a:off x="3250051" y="248230"/>
            <a:ext cx="4647045" cy="5321012"/>
          </a:xfrm>
        </p:spPr>
        <p:txBody>
          <a:bodyPr/>
          <a:lstStyle>
            <a:lvl1pPr>
              <a:defRPr sz="3000"/>
            </a:lvl1pPr>
            <a:lvl2pPr>
              <a:defRPr sz="2700"/>
            </a:lvl2pPr>
            <a:lvl3pPr>
              <a:defRPr sz="2300"/>
            </a:lvl3pPr>
            <a:lvl4pPr>
              <a:defRPr sz="1900"/>
            </a:lvl4pPr>
            <a:lvl5pPr>
              <a:defRPr sz="1900"/>
            </a:lvl5pPr>
            <a:lvl6pPr>
              <a:defRPr sz="1900"/>
            </a:lvl6pPr>
            <a:lvl7pPr>
              <a:defRPr sz="1900"/>
            </a:lvl7pPr>
            <a:lvl8pPr>
              <a:defRPr sz="1900"/>
            </a:lvl8pPr>
            <a:lvl9pPr>
              <a:defRPr sz="19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15646" y="1304671"/>
            <a:ext cx="2734830" cy="4264603"/>
          </a:xfrm>
        </p:spPr>
        <p:txBody>
          <a:bodyPr/>
          <a:lstStyle>
            <a:lvl1pPr marL="0" indent="0">
              <a:buNone/>
              <a:defRPr sz="1300"/>
            </a:lvl1pPr>
            <a:lvl2pPr marL="433737" indent="0">
              <a:buNone/>
              <a:defRPr sz="1100"/>
            </a:lvl2pPr>
            <a:lvl3pPr marL="867475" indent="0">
              <a:buNone/>
              <a:defRPr sz="1000"/>
            </a:lvl3pPr>
            <a:lvl4pPr marL="1301209" indent="0">
              <a:buNone/>
              <a:defRPr sz="900"/>
            </a:lvl4pPr>
            <a:lvl5pPr marL="1734943" indent="0">
              <a:buNone/>
              <a:defRPr sz="900"/>
            </a:lvl5pPr>
            <a:lvl6pPr marL="2168672" indent="0">
              <a:buNone/>
              <a:defRPr sz="900"/>
            </a:lvl6pPr>
            <a:lvl7pPr marL="2602412" indent="0">
              <a:buNone/>
              <a:defRPr sz="900"/>
            </a:lvl7pPr>
            <a:lvl8pPr marL="3036136" indent="0">
              <a:buNone/>
              <a:defRPr sz="900"/>
            </a:lvl8pPr>
            <a:lvl9pPr marL="346988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2B531C0A-8C72-4B9D-B789-0B71FC653C4F}" type="datetime1">
              <a:rPr lang="ru-RU" smtClean="0">
                <a:solidFill>
                  <a:prstClr val="black">
                    <a:tint val="75000"/>
                  </a:prstClr>
                </a:solidFill>
              </a:rPr>
              <a:pPr>
                <a:defRPr/>
              </a:pPr>
              <a:t>17.04.2013</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pPr>
              <a:defRPr/>
            </a:pPr>
            <a:fld id="{106306C6-A6C7-4A76-9399-D5F68BE0BA0E}"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1345728662"/>
      </p:ext>
    </p:extLst>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29357" y="4364182"/>
            <a:ext cx="4987637" cy="515216"/>
          </a:xfrm>
          <a:prstGeom prst="rect">
            <a:avLst/>
          </a:prstGeom>
        </p:spPr>
        <p:txBody>
          <a:bodyPr lIns="86747" tIns="43377" rIns="86747" bIns="43377" anchor="b"/>
          <a:lstStyle>
            <a:lvl1pPr algn="l">
              <a:defRPr sz="1900" b="1"/>
            </a:lvl1pPr>
          </a:lstStyle>
          <a:p>
            <a:r>
              <a:rPr lang="ru-RU" smtClean="0"/>
              <a:t>Образец заголовка</a:t>
            </a:r>
            <a:endParaRPr lang="ru-RU"/>
          </a:p>
        </p:txBody>
      </p:sp>
      <p:sp>
        <p:nvSpPr>
          <p:cNvPr id="3" name="Рисунок 2"/>
          <p:cNvSpPr>
            <a:spLocks noGrp="1"/>
          </p:cNvSpPr>
          <p:nvPr>
            <p:ph type="pic" idx="1"/>
          </p:nvPr>
        </p:nvSpPr>
        <p:spPr>
          <a:xfrm>
            <a:off x="1629357" y="557072"/>
            <a:ext cx="4987637" cy="3740727"/>
          </a:xfrm>
        </p:spPr>
        <p:txBody>
          <a:bodyPr rtlCol="0">
            <a:normAutofit/>
          </a:bodyPr>
          <a:lstStyle>
            <a:lvl1pPr marL="0" indent="0">
              <a:buNone/>
              <a:defRPr sz="3000"/>
            </a:lvl1pPr>
            <a:lvl2pPr marL="433737" indent="0">
              <a:buNone/>
              <a:defRPr sz="2700"/>
            </a:lvl2pPr>
            <a:lvl3pPr marL="867475" indent="0">
              <a:buNone/>
              <a:defRPr sz="2300"/>
            </a:lvl3pPr>
            <a:lvl4pPr marL="1301209" indent="0">
              <a:buNone/>
              <a:defRPr sz="1900"/>
            </a:lvl4pPr>
            <a:lvl5pPr marL="1734943" indent="0">
              <a:buNone/>
              <a:defRPr sz="1900"/>
            </a:lvl5pPr>
            <a:lvl6pPr marL="2168672" indent="0">
              <a:buNone/>
              <a:defRPr sz="1900"/>
            </a:lvl6pPr>
            <a:lvl7pPr marL="2602412" indent="0">
              <a:buNone/>
              <a:defRPr sz="1900"/>
            </a:lvl7pPr>
            <a:lvl8pPr marL="3036136" indent="0">
              <a:buNone/>
              <a:defRPr sz="1900"/>
            </a:lvl8pPr>
            <a:lvl9pPr marL="3469880" indent="0">
              <a:buNone/>
              <a:defRPr sz="1900"/>
            </a:lvl9pPr>
          </a:lstStyle>
          <a:p>
            <a:pPr lvl="0"/>
            <a:endParaRPr lang="ru-RU" noProof="0"/>
          </a:p>
        </p:txBody>
      </p:sp>
      <p:sp>
        <p:nvSpPr>
          <p:cNvPr id="4" name="Текст 3"/>
          <p:cNvSpPr>
            <a:spLocks noGrp="1"/>
          </p:cNvSpPr>
          <p:nvPr>
            <p:ph type="body" sz="half" idx="2"/>
          </p:nvPr>
        </p:nvSpPr>
        <p:spPr>
          <a:xfrm>
            <a:off x="1629357" y="4879408"/>
            <a:ext cx="4987637" cy="731693"/>
          </a:xfrm>
        </p:spPr>
        <p:txBody>
          <a:bodyPr/>
          <a:lstStyle>
            <a:lvl1pPr marL="0" indent="0">
              <a:buNone/>
              <a:defRPr sz="1300"/>
            </a:lvl1pPr>
            <a:lvl2pPr marL="433737" indent="0">
              <a:buNone/>
              <a:defRPr sz="1100"/>
            </a:lvl2pPr>
            <a:lvl3pPr marL="867475" indent="0">
              <a:buNone/>
              <a:defRPr sz="1000"/>
            </a:lvl3pPr>
            <a:lvl4pPr marL="1301209" indent="0">
              <a:buNone/>
              <a:defRPr sz="900"/>
            </a:lvl4pPr>
            <a:lvl5pPr marL="1734943" indent="0">
              <a:buNone/>
              <a:defRPr sz="900"/>
            </a:lvl5pPr>
            <a:lvl6pPr marL="2168672" indent="0">
              <a:buNone/>
              <a:defRPr sz="900"/>
            </a:lvl6pPr>
            <a:lvl7pPr marL="2602412" indent="0">
              <a:buNone/>
              <a:defRPr sz="900"/>
            </a:lvl7pPr>
            <a:lvl8pPr marL="3036136" indent="0">
              <a:buNone/>
              <a:defRPr sz="900"/>
            </a:lvl8pPr>
            <a:lvl9pPr marL="346988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DB69EB09-9E3C-4062-AF2E-DBEB00489319}" type="datetime1">
              <a:rPr lang="ru-RU" smtClean="0">
                <a:solidFill>
                  <a:prstClr val="black">
                    <a:tint val="75000"/>
                  </a:prstClr>
                </a:solidFill>
              </a:rPr>
              <a:pPr>
                <a:defRPr/>
              </a:pPr>
              <a:t>17.04.2013</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pPr>
              <a:defRPr/>
            </a:pPr>
            <a:fld id="{8F3D5C64-C2FA-443C-9F58-449DAA0594FF}"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420046432"/>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9583" y="2"/>
            <a:ext cx="7481454" cy="1039091"/>
          </a:xfrm>
          <a:prstGeom prst="rect">
            <a:avLst/>
          </a:prstGeom>
        </p:spPr>
        <p:txBody>
          <a:bodyPr lIns="86747" tIns="43377" rIns="86747" bIns="43377"/>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AA3AE820-4BFB-473F-BFBA-B73553870C1D}" type="datetime1">
              <a:rPr lang="ru-RU" smtClean="0">
                <a:solidFill>
                  <a:prstClr val="black">
                    <a:tint val="75000"/>
                  </a:prstClr>
                </a:solidFill>
              </a:rPr>
              <a:pPr>
                <a:defRPr/>
              </a:pPr>
              <a:t>17.04.2013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C028602D-D30D-4D86-9116-38F4AC411D95}"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3005799361"/>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026733" y="249671"/>
            <a:ext cx="1870363" cy="5319568"/>
          </a:xfrm>
          <a:prstGeom prst="rect">
            <a:avLst/>
          </a:prstGeom>
        </p:spPr>
        <p:txBody>
          <a:bodyPr vert="eaVert" lIns="86747" tIns="43377" rIns="86747" bIns="43377"/>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15638" y="249671"/>
            <a:ext cx="5472546" cy="531956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92D6FAB3-C5D5-43F0-83A2-579EAB248C54}" type="datetime1">
              <a:rPr lang="ru-RU" smtClean="0">
                <a:solidFill>
                  <a:prstClr val="black">
                    <a:tint val="75000"/>
                  </a:prstClr>
                </a:solidFill>
              </a:rPr>
              <a:pPr>
                <a:defRPr/>
              </a:pPr>
              <a:t>17.04.2013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0B712D92-1721-4476-A595-41FFFDCA7C3F}"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1844635934"/>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chart">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4"/>
            <a:ext cx="8229600" cy="4525963"/>
          </a:xfrm>
        </p:spPr>
        <p:txBody>
          <a:bodyPr/>
          <a:lstStyle/>
          <a:p>
            <a:pPr lvl="0"/>
            <a:endParaRPr lang="ru-RU" noProof="0"/>
          </a:p>
        </p:txBody>
      </p:sp>
      <p:sp>
        <p:nvSpPr>
          <p:cNvPr id="4" name="Дата 3"/>
          <p:cNvSpPr>
            <a:spLocks noGrp="1"/>
          </p:cNvSpPr>
          <p:nvPr>
            <p:ph type="dt" sz="half" idx="10"/>
          </p:nvPr>
        </p:nvSpPr>
        <p:spPr/>
        <p:txBody>
          <a:bodyPr/>
          <a:lstStyle>
            <a:lvl1pPr>
              <a:defRPr/>
            </a:lvl1pPr>
          </a:lstStyle>
          <a:p>
            <a:pPr>
              <a:defRPr/>
            </a:pPr>
            <a:fld id="{0F6DE93B-4187-4FC1-9D70-A15EDF945D47}" type="datetimeFigureOut">
              <a:rPr lang="ru-RU">
                <a:solidFill>
                  <a:prstClr val="black">
                    <a:tint val="75000"/>
                  </a:prstClr>
                </a:solidFill>
              </a:rPr>
              <a:pPr>
                <a:defRPr/>
              </a:pPr>
              <a:t>17.04.2013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20B1C89B-B04B-4FFD-A8ED-5FA8C561F516}"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2635513427"/>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cSld name="1_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33"/>
            <a:ext cx="7772400" cy="1470025"/>
          </a:xfrm>
          <a:prstGeom prst="rect">
            <a:avLst/>
          </a:prstGeo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solidFill>
                  <a:prstClr val="black">
                    <a:tint val="75000"/>
                  </a:prstClr>
                </a:solidFill>
              </a:rPr>
              <a:pPr/>
              <a:t>17.04.2013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25C68B6-61C2-468F-89AB-4B9F7531AA68}"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54497061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01_ Титульный слайд_">
    <p:spTree>
      <p:nvGrpSpPr>
        <p:cNvPr id="1" name=""/>
        <p:cNvGrpSpPr/>
        <p:nvPr/>
      </p:nvGrpSpPr>
      <p:grpSpPr>
        <a:xfrm>
          <a:off x="0" y="0"/>
          <a:ext cx="0" cy="0"/>
          <a:chOff x="0" y="0"/>
          <a:chExt cx="0" cy="0"/>
        </a:xfrm>
      </p:grpSpPr>
      <p:pic>
        <p:nvPicPr>
          <p:cNvPr id="6" name="Picture 2" descr="\\atlas-old\Департамент_по_коммуникациям\Отдел_управления_брендом\Фирменный стиль\Шаблон презентаций\купол.jpg"/>
          <p:cNvPicPr>
            <a:picLocks noChangeAspect="1" noChangeArrowheads="1"/>
          </p:cNvPicPr>
          <p:nvPr/>
        </p:nvPicPr>
        <p:blipFill rotWithShape="1">
          <a:blip r:embed="rId2">
            <a:extLst>
              <a:ext uri="{28A0092B-C50C-407E-A947-70E740481C1C}">
                <a14:useLocalDpi xmlns:a14="http://schemas.microsoft.com/office/drawing/2010/main" val="0"/>
              </a:ext>
            </a:extLst>
          </a:blip>
          <a:srcRect l="13890" t="14957" r="19446" b="9402"/>
          <a:stretch/>
        </p:blipFill>
        <p:spPr bwMode="auto">
          <a:xfrm>
            <a:off x="251520" y="252000"/>
            <a:ext cx="4320000" cy="6372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1026" name="Picture 2" descr="\\atlas-old\Департамент_по_коммуникациям\Отдел_управления_брендом\Фирменный стиль\Шаблон презентаций\ЛОГО.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3968" y="252000"/>
            <a:ext cx="2448272" cy="582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46966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2_ Титульный слайд_">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sp>
        <p:nvSpPr>
          <p:cNvPr id="3" name="Прямоугольник 2"/>
          <p:cNvSpPr/>
          <p:nvPr/>
        </p:nvSpPr>
        <p:spPr>
          <a:xfrm>
            <a:off x="251520" y="270000"/>
            <a:ext cx="4320480" cy="6327352"/>
          </a:xfrm>
          <a:prstGeom prst="rect">
            <a:avLst/>
          </a:prstGeom>
          <a:solidFill>
            <a:srgbClr val="6163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20885385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3_ Титульный слайд_">
    <p:spTree>
      <p:nvGrpSpPr>
        <p:cNvPr id="1" name=""/>
        <p:cNvGrpSpPr/>
        <p:nvPr/>
      </p:nvGrpSpPr>
      <p:grpSpPr>
        <a:xfrm>
          <a:off x="0" y="0"/>
          <a:ext cx="0" cy="0"/>
          <a:chOff x="0" y="0"/>
          <a:chExt cx="0" cy="0"/>
        </a:xfrm>
      </p:grpSpPr>
      <p:sp>
        <p:nvSpPr>
          <p:cNvPr id="6" name="Прямоугольник 5"/>
          <p:cNvSpPr/>
          <p:nvPr/>
        </p:nvSpPr>
        <p:spPr>
          <a:xfrm>
            <a:off x="251520" y="269877"/>
            <a:ext cx="4320480" cy="6327477"/>
          </a:xfrm>
          <a:prstGeom prst="rect">
            <a:avLst/>
          </a:prstGeom>
          <a:solidFill>
            <a:srgbClr val="5162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ru-RU">
              <a:solidFill>
                <a:prstClr val="white"/>
              </a:solidFill>
            </a:endParaRPr>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322547685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4_ Титульный слайд_">
    <p:spTree>
      <p:nvGrpSpPr>
        <p:cNvPr id="1" name=""/>
        <p:cNvGrpSpPr/>
        <p:nvPr/>
      </p:nvGrpSpPr>
      <p:grpSpPr>
        <a:xfrm>
          <a:off x="0" y="0"/>
          <a:ext cx="0" cy="0"/>
          <a:chOff x="0" y="0"/>
          <a:chExt cx="0" cy="0"/>
        </a:xfrm>
      </p:grpSpPr>
      <p:sp>
        <p:nvSpPr>
          <p:cNvPr id="6" name="Прямоугольник 5"/>
          <p:cNvSpPr/>
          <p:nvPr/>
        </p:nvSpPr>
        <p:spPr>
          <a:xfrm>
            <a:off x="251520" y="269877"/>
            <a:ext cx="4320480" cy="6327477"/>
          </a:xfrm>
          <a:prstGeom prst="rect">
            <a:avLst/>
          </a:prstGeom>
          <a:solidFill>
            <a:srgbClr val="6D6F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ru-RU">
              <a:solidFill>
                <a:prstClr val="white"/>
              </a:solidFill>
            </a:endParaRPr>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1898061392"/>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5_ Титульный слайд_">
    <p:spTree>
      <p:nvGrpSpPr>
        <p:cNvPr id="1" name=""/>
        <p:cNvGrpSpPr/>
        <p:nvPr/>
      </p:nvGrpSpPr>
      <p:grpSpPr>
        <a:xfrm>
          <a:off x="0" y="0"/>
          <a:ext cx="0" cy="0"/>
          <a:chOff x="0" y="0"/>
          <a:chExt cx="0" cy="0"/>
        </a:xfrm>
      </p:grpSpPr>
      <p:sp>
        <p:nvSpPr>
          <p:cNvPr id="6" name="Прямоугольник 5"/>
          <p:cNvSpPr/>
          <p:nvPr/>
        </p:nvSpPr>
        <p:spPr>
          <a:xfrm>
            <a:off x="251520" y="269877"/>
            <a:ext cx="4320480" cy="6327477"/>
          </a:xfrm>
          <a:prstGeom prst="rect">
            <a:avLst/>
          </a:prstGeom>
          <a:solidFill>
            <a:srgbClr val="5D4F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ru-RU">
              <a:solidFill>
                <a:prstClr val="white"/>
              </a:solidFill>
            </a:endParaRPr>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117253173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02_ Содержание">
    <p:spTree>
      <p:nvGrpSpPr>
        <p:cNvPr id="1" name=""/>
        <p:cNvGrpSpPr/>
        <p:nvPr/>
      </p:nvGrpSpPr>
      <p:grpSpPr>
        <a:xfrm>
          <a:off x="0" y="0"/>
          <a:ext cx="0" cy="0"/>
          <a:chOff x="0" y="0"/>
          <a:chExt cx="0" cy="0"/>
        </a:xfrm>
      </p:grpSpPr>
      <p:sp>
        <p:nvSpPr>
          <p:cNvPr id="7" name="Прямоугольник 6"/>
          <p:cNvSpPr/>
          <p:nvPr/>
        </p:nvSpPr>
        <p:spPr>
          <a:xfrm>
            <a:off x="269879" y="269875"/>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0" name="Подзаголовок 2"/>
          <p:cNvSpPr txBox="1">
            <a:spLocks/>
          </p:cNvSpPr>
          <p:nvPr/>
        </p:nvSpPr>
        <p:spPr>
          <a:xfrm>
            <a:off x="1152529" y="828675"/>
            <a:ext cx="4064000" cy="719138"/>
          </a:xfrm>
          <a:prstGeom prst="rect">
            <a:avLst/>
          </a:prstGeom>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buFont typeface="Arial" charset="0"/>
              <a:buNone/>
              <a:defRPr/>
            </a:pPr>
            <a:r>
              <a:rPr lang="ru-RU" sz="2600" dirty="0" smtClean="0">
                <a:solidFill>
                  <a:prstClr val="white"/>
                </a:solidFill>
                <a:latin typeface="Tahoma"/>
              </a:rPr>
              <a:t>СОДЕРЖАНИЕ</a:t>
            </a:r>
            <a:endParaRPr lang="ru-RU" sz="2600" b="1" dirty="0" smtClean="0">
              <a:solidFill>
                <a:prstClr val="white"/>
              </a:solidFill>
              <a:latin typeface="Tahoma"/>
            </a:endParaRPr>
          </a:p>
        </p:txBody>
      </p:sp>
      <p:sp>
        <p:nvSpPr>
          <p:cNvPr id="11" name="Вертикальный текст 2"/>
          <p:cNvSpPr>
            <a:spLocks noGrp="1"/>
          </p:cNvSpPr>
          <p:nvPr>
            <p:ph type="body" orient="vert" idx="1" hasCustomPrompt="1"/>
          </p:nvPr>
        </p:nvSpPr>
        <p:spPr>
          <a:xfrm>
            <a:off x="1152000" y="2134800"/>
            <a:ext cx="6768000" cy="3382432"/>
          </a:xfrm>
          <a:prstGeom prst="rect">
            <a:avLst/>
          </a:prstGeom>
        </p:spPr>
        <p:txBody>
          <a:bodyPr vert="horz" numCol="2">
            <a:noAutofit/>
          </a:bodyPr>
          <a:lstStyle>
            <a:lvl1pPr marL="174625" indent="-174625" defTabSz="1976438">
              <a:spcBef>
                <a:spcPts val="1800"/>
              </a:spcBef>
              <a:buFont typeface="Wingdings" pitchFamily="2" charset="2"/>
              <a:buChar char="§"/>
              <a:defRPr sz="1600" baseline="0">
                <a:solidFill>
                  <a:schemeClr val="bg1">
                    <a:lumMod val="95000"/>
                  </a:schemeClr>
                </a:solidFill>
                <a:latin typeface="+mj-lt"/>
                <a:ea typeface="Verdana" pitchFamily="34" charset="0"/>
                <a:cs typeface="Verdana" pitchFamily="34" charset="0"/>
              </a:defRPr>
            </a:lvl1pPr>
            <a:lvl2pPr defTabSz="1976438">
              <a:defRPr sz="1600">
                <a:solidFill>
                  <a:schemeClr val="bg1">
                    <a:lumMod val="95000"/>
                  </a:schemeClr>
                </a:solidFill>
                <a:latin typeface="+mj-lt"/>
                <a:ea typeface="Verdana" pitchFamily="34" charset="0"/>
                <a:cs typeface="Verdana" pitchFamily="34" charset="0"/>
              </a:defRPr>
            </a:lvl2pPr>
            <a:lvl3pPr>
              <a:defRPr sz="1600">
                <a:latin typeface="Verdana" pitchFamily="34" charset="0"/>
                <a:ea typeface="Verdana" pitchFamily="34" charset="0"/>
                <a:cs typeface="Verdana" pitchFamily="34" charset="0"/>
              </a:defRPr>
            </a:lvl3pPr>
            <a:lvl4pPr>
              <a:defRPr sz="1600">
                <a:latin typeface="Verdana" pitchFamily="34" charset="0"/>
                <a:ea typeface="Verdana" pitchFamily="34" charset="0"/>
                <a:cs typeface="Verdana" pitchFamily="34" charset="0"/>
              </a:defRPr>
            </a:lvl4pPr>
            <a:lvl5pPr>
              <a:defRPr sz="1600">
                <a:latin typeface="Verdana" pitchFamily="34" charset="0"/>
                <a:ea typeface="Verdana" pitchFamily="34" charset="0"/>
                <a:cs typeface="Verdana" pitchFamily="34" charset="0"/>
              </a:defRPr>
            </a:lvl5pPr>
          </a:lstStyle>
          <a:p>
            <a:pPr lvl="0"/>
            <a:r>
              <a:rPr lang="ru-RU" dirty="0" smtClean="0"/>
              <a:t>Пункт номер один</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1"/>
            <a:endParaRPr lang="ru-RU" dirty="0" smtClean="0"/>
          </a:p>
        </p:txBody>
      </p:sp>
    </p:spTree>
    <p:extLst>
      <p:ext uri="{BB962C8B-B14F-4D97-AF65-F5344CB8AC3E}">
        <p14:creationId xmlns:p14="http://schemas.microsoft.com/office/powerpoint/2010/main" val="324095417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03_ Начало раздел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2880000" y="612000"/>
            <a:ext cx="5400000" cy="2232000"/>
          </a:xfrm>
          <a:prstGeom prst="rect">
            <a:avLst/>
          </a:prstGeom>
        </p:spPr>
        <p:txBody>
          <a:bodyPr anchor="t" anchorCtr="0">
            <a:noAutofit/>
          </a:bodyPr>
          <a:lstStyle>
            <a:lvl1pPr algn="l">
              <a:lnSpc>
                <a:spcPct val="90000"/>
              </a:lnSpc>
              <a:defRPr sz="4800" baseline="0">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5"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latin typeface="+mj-lt"/>
                <a:ea typeface="Verdana" pitchFamily="34" charset="0"/>
                <a:cs typeface="Verdana" pitchFamily="34" charset="0"/>
              </a:defRPr>
            </a:lvl1pPr>
          </a:lstStyle>
          <a:p>
            <a:pPr>
              <a:defRPr/>
            </a:pPr>
            <a:endParaRPr lang="ru-RU" dirty="0">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pPr>
              <a:defRPr/>
            </a:pPr>
            <a:fld id="{0213F9E7-4613-414D-93E7-2858750D7E48}" type="slidenum">
              <a:rPr lang="ru-RU" smtClean="0">
                <a:solidFill>
                  <a:srgbClr val="000000">
                    <a:tint val="75000"/>
                  </a:srgbClr>
                </a:solidFill>
              </a:rPr>
              <a:pPr>
                <a:defRPr/>
              </a:pPr>
              <a:t>‹#›</a:t>
            </a:fld>
            <a:endParaRPr lang="ru-RU">
              <a:solidFill>
                <a:srgbClr val="000000">
                  <a:tint val="75000"/>
                </a:srgbClr>
              </a:solidFill>
            </a:endParaRPr>
          </a:p>
        </p:txBody>
      </p:sp>
      <p:sp>
        <p:nvSpPr>
          <p:cNvPr id="8" name="Прямоугольник 7"/>
          <p:cNvSpPr/>
          <p:nvPr/>
        </p:nvSpPr>
        <p:spPr>
          <a:xfrm>
            <a:off x="269875" y="269875"/>
            <a:ext cx="21600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2232000" y="6191258"/>
            <a:ext cx="1663700" cy="396875"/>
          </a:xfrm>
          <a:prstGeom prst="rect">
            <a:avLst/>
          </a:prstGeom>
          <a:noFill/>
          <a:ln w="9525">
            <a:noFill/>
            <a:miter lim="800000"/>
            <a:headEnd/>
            <a:tailEnd/>
          </a:ln>
        </p:spPr>
      </p:pic>
    </p:spTree>
    <p:extLst>
      <p:ext uri="{BB962C8B-B14F-4D97-AF65-F5344CB8AC3E}">
        <p14:creationId xmlns:p14="http://schemas.microsoft.com/office/powerpoint/2010/main" val="21963674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6_ Начало раздела">
    <p:spTree>
      <p:nvGrpSpPr>
        <p:cNvPr id="1" name=""/>
        <p:cNvGrpSpPr/>
        <p:nvPr/>
      </p:nvGrpSpPr>
      <p:grpSpPr>
        <a:xfrm>
          <a:off x="0" y="0"/>
          <a:ext cx="0" cy="0"/>
          <a:chOff x="0" y="0"/>
          <a:chExt cx="0" cy="0"/>
        </a:xfrm>
      </p:grpSpPr>
      <p:sp>
        <p:nvSpPr>
          <p:cNvPr id="9" name="Прямоугольник 8"/>
          <p:cNvSpPr/>
          <p:nvPr/>
        </p:nvSpPr>
        <p:spPr>
          <a:xfrm>
            <a:off x="269879" y="260648"/>
            <a:ext cx="8604250" cy="6318250"/>
          </a:xfrm>
          <a:prstGeom prst="rect">
            <a:avLst/>
          </a:prstGeom>
          <a:solidFill>
            <a:srgbClr val="6163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pPr>
              <a:defRPr/>
            </a:pPr>
            <a:endParaRPr lang="ru-RU">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pPr>
              <a:defRPr/>
            </a:pPr>
            <a:fld id="{0213F9E7-4613-414D-93E7-2858750D7E48}" type="slidenum">
              <a:rPr lang="ru-RU" smtClean="0">
                <a:solidFill>
                  <a:prstClr val="white"/>
                </a:solidFill>
              </a:rPr>
              <a:pPr>
                <a:defRPr/>
              </a:pPr>
              <a:t>‹#›</a:t>
            </a:fld>
            <a:endParaRPr lang="ru-RU">
              <a:solidFill>
                <a:prstClr val="white"/>
              </a:solidFill>
            </a:endParaRPr>
          </a:p>
        </p:txBody>
      </p:sp>
    </p:spTree>
    <p:extLst>
      <p:ext uri="{BB962C8B-B14F-4D97-AF65-F5344CB8AC3E}">
        <p14:creationId xmlns:p14="http://schemas.microsoft.com/office/powerpoint/2010/main" val="120404502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5_ Начало раздела">
    <p:spTree>
      <p:nvGrpSpPr>
        <p:cNvPr id="1" name=""/>
        <p:cNvGrpSpPr/>
        <p:nvPr/>
      </p:nvGrpSpPr>
      <p:grpSpPr>
        <a:xfrm>
          <a:off x="0" y="0"/>
          <a:ext cx="0" cy="0"/>
          <a:chOff x="0" y="0"/>
          <a:chExt cx="0" cy="0"/>
        </a:xfrm>
      </p:grpSpPr>
      <p:sp>
        <p:nvSpPr>
          <p:cNvPr id="11" name="Прямоугольник 10"/>
          <p:cNvSpPr/>
          <p:nvPr/>
        </p:nvSpPr>
        <p:spPr>
          <a:xfrm>
            <a:off x="269879" y="260648"/>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pPr>
              <a:defRPr/>
            </a:pPr>
            <a:endParaRPr lang="ru-RU">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pPr>
              <a:defRPr/>
            </a:pPr>
            <a:fld id="{0213F9E7-4613-414D-93E7-2858750D7E48}" type="slidenum">
              <a:rPr lang="ru-RU" smtClean="0">
                <a:solidFill>
                  <a:prstClr val="white"/>
                </a:solidFill>
              </a:rPr>
              <a:pPr>
                <a:defRPr/>
              </a:pPr>
              <a:t>‹#›</a:t>
            </a:fld>
            <a:endParaRPr lang="ru-RU">
              <a:solidFill>
                <a:prstClr val="white"/>
              </a:solidFill>
            </a:endParaRPr>
          </a:p>
        </p:txBody>
      </p:sp>
    </p:spTree>
    <p:extLst>
      <p:ext uri="{BB962C8B-B14F-4D97-AF65-F5344CB8AC3E}">
        <p14:creationId xmlns:p14="http://schemas.microsoft.com/office/powerpoint/2010/main" val="285628418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7_ Начало раздела">
    <p:spTree>
      <p:nvGrpSpPr>
        <p:cNvPr id="1" name=""/>
        <p:cNvGrpSpPr/>
        <p:nvPr/>
      </p:nvGrpSpPr>
      <p:grpSpPr>
        <a:xfrm>
          <a:off x="0" y="0"/>
          <a:ext cx="0" cy="0"/>
          <a:chOff x="0" y="0"/>
          <a:chExt cx="0" cy="0"/>
        </a:xfrm>
      </p:grpSpPr>
      <p:sp>
        <p:nvSpPr>
          <p:cNvPr id="6" name="Прямоугольник 5"/>
          <p:cNvSpPr/>
          <p:nvPr/>
        </p:nvSpPr>
        <p:spPr>
          <a:xfrm>
            <a:off x="269879" y="260648"/>
            <a:ext cx="8604250" cy="6318250"/>
          </a:xfrm>
          <a:prstGeom prst="rect">
            <a:avLst/>
          </a:prstGeom>
          <a:solidFill>
            <a:srgbClr val="6D6F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pPr>
              <a:defRPr/>
            </a:pPr>
            <a:endParaRPr lang="ru-RU">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pPr>
              <a:defRPr/>
            </a:pPr>
            <a:fld id="{0213F9E7-4613-414D-93E7-2858750D7E48}" type="slidenum">
              <a:rPr lang="ru-RU" smtClean="0">
                <a:solidFill>
                  <a:prstClr val="white"/>
                </a:solidFill>
              </a:rPr>
              <a:pPr>
                <a:defRPr/>
              </a:pPr>
              <a:t>‹#›</a:t>
            </a:fld>
            <a:endParaRPr lang="ru-RU">
              <a:solidFill>
                <a:prstClr val="white"/>
              </a:solidFill>
            </a:endParaRPr>
          </a:p>
        </p:txBody>
      </p:sp>
    </p:spTree>
    <p:extLst>
      <p:ext uri="{BB962C8B-B14F-4D97-AF65-F5344CB8AC3E}">
        <p14:creationId xmlns:p14="http://schemas.microsoft.com/office/powerpoint/2010/main" val="247493993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8_ Начало раздела">
    <p:spTree>
      <p:nvGrpSpPr>
        <p:cNvPr id="1" name=""/>
        <p:cNvGrpSpPr/>
        <p:nvPr/>
      </p:nvGrpSpPr>
      <p:grpSpPr>
        <a:xfrm>
          <a:off x="0" y="0"/>
          <a:ext cx="0" cy="0"/>
          <a:chOff x="0" y="0"/>
          <a:chExt cx="0" cy="0"/>
        </a:xfrm>
      </p:grpSpPr>
      <p:sp>
        <p:nvSpPr>
          <p:cNvPr id="6" name="Прямоугольник 5"/>
          <p:cNvSpPr/>
          <p:nvPr/>
        </p:nvSpPr>
        <p:spPr>
          <a:xfrm>
            <a:off x="269879" y="260648"/>
            <a:ext cx="8604250" cy="6318250"/>
          </a:xfrm>
          <a:prstGeom prst="rect">
            <a:avLst/>
          </a:prstGeom>
          <a:solidFill>
            <a:srgbClr val="5D4F4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pPr>
              <a:defRPr/>
            </a:pPr>
            <a:endParaRPr lang="ru-RU">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pPr>
              <a:defRPr/>
            </a:pPr>
            <a:fld id="{0213F9E7-4613-414D-93E7-2858750D7E48}" type="slidenum">
              <a:rPr lang="ru-RU" smtClean="0">
                <a:solidFill>
                  <a:prstClr val="white"/>
                </a:solidFill>
              </a:rPr>
              <a:pPr>
                <a:defRPr/>
              </a:pPr>
              <a:t>‹#›</a:t>
            </a:fld>
            <a:endParaRPr lang="ru-RU">
              <a:solidFill>
                <a:prstClr val="white"/>
              </a:solidFill>
            </a:endParaRPr>
          </a:p>
        </p:txBody>
      </p:sp>
    </p:spTree>
    <p:extLst>
      <p:ext uri="{BB962C8B-B14F-4D97-AF65-F5344CB8AC3E}">
        <p14:creationId xmlns:p14="http://schemas.microsoft.com/office/powerpoint/2010/main" val="344174018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04_ Слайд с тексто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pPr>
              <a:defRPr/>
            </a:pPr>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pPr>
              <a:defRPr/>
            </a:pPr>
            <a:fld id="{0213F9E7-4613-414D-93E7-2858750D7E48}" type="slidenum">
              <a:rPr lang="ru-RU" smtClean="0">
                <a:solidFill>
                  <a:srgbClr val="000000">
                    <a:tint val="75000"/>
                  </a:srgbClr>
                </a:solidFill>
              </a:rPr>
              <a:pPr>
                <a:def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9" y="2134800"/>
            <a:ext cx="7416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Tree>
    <p:extLst>
      <p:ext uri="{BB962C8B-B14F-4D97-AF65-F5344CB8AC3E}">
        <p14:creationId xmlns:p14="http://schemas.microsoft.com/office/powerpoint/2010/main" val="295320291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05_ Слайд с текстом и изображение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pPr>
              <a:defRPr/>
            </a:pPr>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pPr>
              <a:defRPr/>
            </a:pPr>
            <a:fld id="{0213F9E7-4613-414D-93E7-2858750D7E48}" type="slidenum">
              <a:rPr lang="ru-RU" smtClean="0">
                <a:solidFill>
                  <a:srgbClr val="000000">
                    <a:tint val="75000"/>
                  </a:srgbClr>
                </a:solidFill>
              </a:rPr>
              <a:pPr>
                <a:def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9" y="2134800"/>
            <a:ext cx="4140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
        <p:nvSpPr>
          <p:cNvPr id="10" name="Рисунок 2"/>
          <p:cNvSpPr>
            <a:spLocks noGrp="1"/>
          </p:cNvSpPr>
          <p:nvPr>
            <p:ph type="pic" idx="1" hasCustomPrompt="1"/>
          </p:nvPr>
        </p:nvSpPr>
        <p:spPr>
          <a:xfrm>
            <a:off x="5436000" y="2160000"/>
            <a:ext cx="3240000" cy="3708000"/>
          </a:xfrm>
          <a:prstGeom prst="rect">
            <a:avLst/>
          </a:prstGeom>
        </p:spPr>
        <p:txBody>
          <a:bodyPr anchor="ctr" anchorCtr="0">
            <a:normAutofit/>
          </a:bodyPr>
          <a:lstStyle>
            <a:lvl1pPr marL="0" indent="0" algn="ctr">
              <a:buNone/>
              <a:defRPr sz="1800" baseline="0">
                <a:solidFill>
                  <a:schemeClr val="bg1">
                    <a:lumMod val="50000"/>
                  </a:schemeClr>
                </a:solidFill>
                <a:latin typeface="Courier New" pitchFamily="49" charset="0"/>
                <a:cs typeface="Courier New" pitchFamily="49"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Нажмите иконку, </a:t>
            </a:r>
            <a:br>
              <a:rPr lang="ru-RU" dirty="0" smtClean="0"/>
            </a:br>
            <a:r>
              <a:rPr lang="ru-RU" dirty="0" smtClean="0"/>
              <a:t>чтобы вставить изображение</a:t>
            </a:r>
            <a:endParaRPr lang="ru-RU" dirty="0"/>
          </a:p>
        </p:txBody>
      </p:sp>
    </p:spTree>
    <p:extLst>
      <p:ext uri="{BB962C8B-B14F-4D97-AF65-F5344CB8AC3E}">
        <p14:creationId xmlns:p14="http://schemas.microsoft.com/office/powerpoint/2010/main" val="395308374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06_ Слайд с буллетированным текстом и изображение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pPr>
              <a:defRPr/>
            </a:pPr>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pPr>
              <a:defRPr/>
            </a:pPr>
            <a:fld id="{0213F9E7-4613-414D-93E7-2858750D7E48}" type="slidenum">
              <a:rPr lang="ru-RU" smtClean="0">
                <a:solidFill>
                  <a:srgbClr val="000000">
                    <a:tint val="75000"/>
                  </a:srgbClr>
                </a:solidFill>
              </a:rPr>
              <a:pPr>
                <a:defRPr/>
              </a:pPr>
              <a:t>‹#›</a:t>
            </a:fld>
            <a:endParaRPr lang="ru-RU">
              <a:solidFill>
                <a:srgbClr val="000000">
                  <a:tint val="75000"/>
                </a:srgbClr>
              </a:solidFill>
            </a:endParaRP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
        <p:nvSpPr>
          <p:cNvPr id="12" name="Содержимое 3"/>
          <p:cNvSpPr>
            <a:spLocks noGrp="1"/>
          </p:cNvSpPr>
          <p:nvPr>
            <p:ph sz="half" idx="14" hasCustomPrompt="1"/>
          </p:nvPr>
        </p:nvSpPr>
        <p:spPr>
          <a:xfrm>
            <a:off x="4572000" y="2160000"/>
            <a:ext cx="4104000" cy="2782800"/>
          </a:xfrm>
          <a:prstGeom prst="rect">
            <a:avLst/>
          </a:prstGeom>
        </p:spPr>
        <p:txBody>
          <a:bodyPr>
            <a:noAutofit/>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baseline="0">
                <a:solidFill>
                  <a:schemeClr val="bg1">
                    <a:lumMod val="50000"/>
                  </a:schemeClr>
                </a:solidFill>
                <a:latin typeface="Courier New" pitchFamily="49" charset="0"/>
                <a:cs typeface="Courier New" pitchFamily="49" charset="0"/>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ru-RU" dirty="0" smtClean="0"/>
              <a:t>Чтобы вставить объект, нажмите соответствующую иконку</a:t>
            </a:r>
          </a:p>
        </p:txBody>
      </p:sp>
      <p:sp>
        <p:nvSpPr>
          <p:cNvPr id="11" name="Текст 3"/>
          <p:cNvSpPr>
            <a:spLocks noGrp="1"/>
          </p:cNvSpPr>
          <p:nvPr>
            <p:ph type="body" sz="half" idx="13" hasCustomPrompt="1"/>
          </p:nvPr>
        </p:nvSpPr>
        <p:spPr>
          <a:xfrm>
            <a:off x="4572000" y="5112000"/>
            <a:ext cx="4176000" cy="576064"/>
          </a:xfrm>
          <a:prstGeom prst="rect">
            <a:avLst/>
          </a:prstGeom>
        </p:spPr>
        <p:txBody>
          <a:bodyPr lIns="0" tIns="0" rIns="0" bIns="0">
            <a:noAutofit/>
          </a:bodyPr>
          <a:lstStyle>
            <a:lvl1pPr marL="0" indent="0">
              <a:lnSpc>
                <a:spcPct val="100000"/>
              </a:lnSpc>
              <a:spcBef>
                <a:spcPts val="0"/>
              </a:spcBef>
              <a:buNone/>
              <a:defRPr sz="11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Подпись − шрифт </a:t>
            </a:r>
            <a:r>
              <a:rPr lang="en-US" dirty="0" smtClean="0"/>
              <a:t>Tahoma 11 </a:t>
            </a:r>
            <a:r>
              <a:rPr lang="ru-RU" dirty="0" smtClean="0"/>
              <a:t>пт.</a:t>
            </a:r>
          </a:p>
        </p:txBody>
      </p:sp>
      <p:sp>
        <p:nvSpPr>
          <p:cNvPr id="10" name="Вертикальный текст 2"/>
          <p:cNvSpPr>
            <a:spLocks noGrp="1"/>
          </p:cNvSpPr>
          <p:nvPr>
            <p:ph type="body" orient="vert" idx="1" hasCustomPrompt="1"/>
          </p:nvPr>
        </p:nvSpPr>
        <p:spPr>
          <a:xfrm>
            <a:off x="1152000" y="2134800"/>
            <a:ext cx="3276000" cy="3600000"/>
          </a:xfrm>
          <a:prstGeom prst="rect">
            <a:avLst/>
          </a:prstGeom>
        </p:spPr>
        <p:txBody>
          <a:bodyPr vert="horz">
            <a:noAutofit/>
          </a:bodyPr>
          <a:lstStyle>
            <a:lvl1pPr marL="174625" indent="-174625" defTabSz="1976438">
              <a:spcBef>
                <a:spcPts val="1800"/>
              </a:spcBef>
              <a:buFont typeface="Wingdings" pitchFamily="2" charset="2"/>
              <a:buChar char="§"/>
              <a:defRPr sz="1600" baseline="0">
                <a:latin typeface="+mj-lt"/>
                <a:ea typeface="Verdana" pitchFamily="34" charset="0"/>
                <a:cs typeface="Verdana" pitchFamily="34" charset="0"/>
              </a:defRPr>
            </a:lvl1pPr>
            <a:lvl2pPr defTabSz="1976438">
              <a:defRPr sz="1600">
                <a:latin typeface="+mj-lt"/>
                <a:ea typeface="Verdana" pitchFamily="34" charset="0"/>
                <a:cs typeface="Verdana" pitchFamily="34" charset="0"/>
              </a:defRPr>
            </a:lvl2pPr>
            <a:lvl3pPr>
              <a:defRPr sz="1600">
                <a:latin typeface="Verdana" pitchFamily="34" charset="0"/>
                <a:ea typeface="Verdana" pitchFamily="34" charset="0"/>
                <a:cs typeface="Verdana" pitchFamily="34" charset="0"/>
              </a:defRPr>
            </a:lvl3pPr>
            <a:lvl4pPr>
              <a:defRPr sz="1600">
                <a:latin typeface="Verdana" pitchFamily="34" charset="0"/>
                <a:ea typeface="Verdana" pitchFamily="34" charset="0"/>
                <a:cs typeface="Verdana" pitchFamily="34" charset="0"/>
              </a:defRPr>
            </a:lvl4pPr>
            <a:lvl5pPr>
              <a:defRPr sz="1600">
                <a:latin typeface="Verdana" pitchFamily="34" charset="0"/>
                <a:ea typeface="Verdana" pitchFamily="34" charset="0"/>
                <a:cs typeface="Verdana" pitchFamily="34" charset="0"/>
              </a:defRPr>
            </a:lvl5pPr>
          </a:lstStyle>
          <a:p>
            <a:pPr lvl="0"/>
            <a:r>
              <a:rPr lang="ru-RU" dirty="0" smtClean="0"/>
              <a:t>Пункт номер один</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p:txBody>
      </p:sp>
    </p:spTree>
    <p:extLst>
      <p:ext uri="{BB962C8B-B14F-4D97-AF65-F5344CB8AC3E}">
        <p14:creationId xmlns:p14="http://schemas.microsoft.com/office/powerpoint/2010/main" val="335248740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07_ Слайд с текстом и таблицей">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pPr>
              <a:defRPr/>
            </a:pPr>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pPr>
              <a:defRPr/>
            </a:pPr>
            <a:fld id="{0213F9E7-4613-414D-93E7-2858750D7E48}" type="slidenum">
              <a:rPr lang="ru-RU" smtClean="0">
                <a:solidFill>
                  <a:srgbClr val="000000">
                    <a:tint val="75000"/>
                  </a:srgbClr>
                </a:solidFill>
              </a:rPr>
              <a:pPr>
                <a:def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8" y="2134800"/>
            <a:ext cx="7416000" cy="1150184"/>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r>
              <a:rPr lang="en-US" dirty="0" smtClean="0"/>
              <a:t> </a:t>
            </a:r>
            <a:br>
              <a:rPr lang="en-US" dirty="0" smtClean="0"/>
            </a:br>
            <a:r>
              <a:rPr lang="ru-RU" dirty="0" smtClean="0"/>
              <a:t>Ниже текста расположите таблицу, созданную в программе </a:t>
            </a:r>
            <a:r>
              <a:rPr lang="en-US" dirty="0" smtClean="0"/>
              <a:t>Excel</a:t>
            </a:r>
            <a:r>
              <a:rPr lang="ru-RU" dirty="0" smtClean="0"/>
              <a:t> в фирменном стиле </a:t>
            </a:r>
            <a:r>
              <a:rPr lang="en-US" dirty="0" smtClean="0"/>
              <a:t>(</a:t>
            </a:r>
            <a:r>
              <a:rPr lang="ru-RU" dirty="0" smtClean="0"/>
              <a:t>из оригинального </a:t>
            </a:r>
            <a:r>
              <a:rPr lang="en-US" dirty="0" smtClean="0"/>
              <a:t>Excel-</a:t>
            </a:r>
            <a:r>
              <a:rPr lang="ru-RU" dirty="0" smtClean="0"/>
              <a:t>шаблона таблицы Московской Биржи ) и вставленную на этот слайд операцией </a:t>
            </a:r>
            <a:r>
              <a:rPr lang="en-US" dirty="0" smtClean="0"/>
              <a:t>Copy &gt; Paste</a:t>
            </a:r>
            <a:r>
              <a:rPr lang="ru-RU" dirty="0" smtClean="0"/>
              <a:t>.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Tree>
    <p:extLst>
      <p:ext uri="{BB962C8B-B14F-4D97-AF65-F5344CB8AC3E}">
        <p14:creationId xmlns:p14="http://schemas.microsoft.com/office/powerpoint/2010/main" val="219217108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08_ Слайд с текстом и диаграммой">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pPr>
              <a:defRPr/>
            </a:pPr>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pPr>
              <a:defRPr/>
            </a:pPr>
            <a:fld id="{0213F9E7-4613-414D-93E7-2858750D7E48}" type="slidenum">
              <a:rPr lang="ru-RU" smtClean="0">
                <a:solidFill>
                  <a:srgbClr val="000000">
                    <a:tint val="75000"/>
                  </a:srgbClr>
                </a:solidFill>
              </a:rPr>
              <a:pPr>
                <a:def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9" y="2134800"/>
            <a:ext cx="4140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
        <p:nvSpPr>
          <p:cNvPr id="12" name="Содержимое 3"/>
          <p:cNvSpPr>
            <a:spLocks noGrp="1"/>
          </p:cNvSpPr>
          <p:nvPr>
            <p:ph sz="half" idx="14" hasCustomPrompt="1"/>
          </p:nvPr>
        </p:nvSpPr>
        <p:spPr>
          <a:xfrm>
            <a:off x="5436000" y="2160000"/>
            <a:ext cx="3240000" cy="3708000"/>
          </a:xfrm>
          <a:prstGeom prst="rect">
            <a:avLst/>
          </a:prstGeom>
        </p:spPr>
        <p:txBody>
          <a:bodyPr>
            <a:noAutofit/>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baseline="0">
                <a:solidFill>
                  <a:schemeClr val="bg1">
                    <a:lumMod val="50000"/>
                  </a:schemeClr>
                </a:solidFill>
                <a:latin typeface="Courier New" pitchFamily="49" charset="0"/>
                <a:cs typeface="Courier New" pitchFamily="49" charset="0"/>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ru-RU" dirty="0" smtClean="0"/>
              <a:t>Чтобы вставить объект, нажмите соответствующую иконку</a:t>
            </a:r>
          </a:p>
        </p:txBody>
      </p:sp>
      <p:sp>
        <p:nvSpPr>
          <p:cNvPr id="11" name="Текст 3"/>
          <p:cNvSpPr>
            <a:spLocks noGrp="1"/>
          </p:cNvSpPr>
          <p:nvPr>
            <p:ph type="body" sz="half" idx="13" hasCustomPrompt="1"/>
          </p:nvPr>
        </p:nvSpPr>
        <p:spPr>
          <a:xfrm>
            <a:off x="5508002" y="5157192"/>
            <a:ext cx="2054288" cy="792088"/>
          </a:xfrm>
          <a:prstGeom prst="rect">
            <a:avLst/>
          </a:prstGeom>
        </p:spPr>
        <p:txBody>
          <a:bodyPr lIns="0" tIns="0" rIns="0" bIns="0">
            <a:noAutofit/>
          </a:bodyPr>
          <a:lstStyle>
            <a:lvl1pPr marL="0" indent="0">
              <a:lnSpc>
                <a:spcPct val="100000"/>
              </a:lnSpc>
              <a:spcBef>
                <a:spcPts val="0"/>
              </a:spcBef>
              <a:buNone/>
              <a:defRPr sz="11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Подпись к диаграмме − шрифт </a:t>
            </a:r>
            <a:r>
              <a:rPr lang="en-US" dirty="0" smtClean="0"/>
              <a:t>Tahoma 11 </a:t>
            </a:r>
            <a:r>
              <a:rPr lang="ru-RU" dirty="0" smtClean="0"/>
              <a:t>пт.</a:t>
            </a:r>
          </a:p>
        </p:txBody>
      </p:sp>
    </p:spTree>
    <p:extLst>
      <p:ext uri="{BB962C8B-B14F-4D97-AF65-F5344CB8AC3E}">
        <p14:creationId xmlns:p14="http://schemas.microsoft.com/office/powerpoint/2010/main" val="301914554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09_ Слайд с выносом">
    <p:spTree>
      <p:nvGrpSpPr>
        <p:cNvPr id="1" name=""/>
        <p:cNvGrpSpPr/>
        <p:nvPr/>
      </p:nvGrpSpPr>
      <p:grpSpPr>
        <a:xfrm>
          <a:off x="0" y="0"/>
          <a:ext cx="0" cy="0"/>
          <a:chOff x="0" y="0"/>
          <a:chExt cx="0" cy="0"/>
        </a:xfrm>
      </p:grpSpPr>
      <p:pic>
        <p:nvPicPr>
          <p:cNvPr id="4" name="Picture 3" descr="\\atlas-old\Департамент_по_коммуникациям\Отдел_управления_брендом\Фирменный стиль\Шаблон презентаций\купол2.jpg"/>
          <p:cNvPicPr>
            <a:picLocks noChangeAspect="1" noChangeArrowheads="1"/>
          </p:cNvPicPr>
          <p:nvPr/>
        </p:nvPicPr>
        <p:blipFill rotWithShape="1">
          <a:blip r:embed="rId2">
            <a:extLst>
              <a:ext uri="{28A0092B-C50C-407E-A947-70E740481C1C}">
                <a14:useLocalDpi xmlns:a14="http://schemas.microsoft.com/office/drawing/2010/main" val="0"/>
              </a:ext>
            </a:extLst>
          </a:blip>
          <a:srcRect t="3789" b="344"/>
          <a:stretch/>
        </p:blipFill>
        <p:spPr bwMode="auto">
          <a:xfrm>
            <a:off x="251520" y="260648"/>
            <a:ext cx="8640960" cy="6372000"/>
          </a:xfrm>
          <a:prstGeom prst="rect">
            <a:avLst/>
          </a:prstGeom>
          <a:noFill/>
          <a:extLst>
            <a:ext uri="{909E8E84-426E-40DD-AFC4-6F175D3DCCD1}">
              <a14:hiddenFill xmlns:a14="http://schemas.microsoft.com/office/drawing/2010/main">
                <a:solidFill>
                  <a:srgbClr val="FFFFFF"/>
                </a:solidFill>
              </a14:hiddenFill>
            </a:ext>
          </a:extLst>
        </p:spPr>
      </p:pic>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224687587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10_ Слайд с выносом">
    <p:spTree>
      <p:nvGrpSpPr>
        <p:cNvPr id="1" name=""/>
        <p:cNvGrpSpPr/>
        <p:nvPr/>
      </p:nvGrpSpPr>
      <p:grpSpPr>
        <a:xfrm>
          <a:off x="0" y="0"/>
          <a:ext cx="0" cy="0"/>
          <a:chOff x="0" y="0"/>
          <a:chExt cx="0" cy="0"/>
        </a:xfrm>
      </p:grpSpPr>
      <p:sp>
        <p:nvSpPr>
          <p:cNvPr id="5" name="Прямоугольник 4"/>
          <p:cNvSpPr/>
          <p:nvPr/>
        </p:nvSpPr>
        <p:spPr>
          <a:xfrm>
            <a:off x="269879" y="260648"/>
            <a:ext cx="8604250" cy="6318250"/>
          </a:xfrm>
          <a:prstGeom prst="rect">
            <a:avLst/>
          </a:prstGeom>
          <a:solidFill>
            <a:srgbClr val="6163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97864252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11_ Слайд с выносом">
    <p:spTree>
      <p:nvGrpSpPr>
        <p:cNvPr id="1" name=""/>
        <p:cNvGrpSpPr/>
        <p:nvPr/>
      </p:nvGrpSpPr>
      <p:grpSpPr>
        <a:xfrm>
          <a:off x="0" y="0"/>
          <a:ext cx="0" cy="0"/>
          <a:chOff x="0" y="0"/>
          <a:chExt cx="0" cy="0"/>
        </a:xfrm>
      </p:grpSpPr>
      <p:sp>
        <p:nvSpPr>
          <p:cNvPr id="4" name="Прямоугольник 3"/>
          <p:cNvSpPr/>
          <p:nvPr/>
        </p:nvSpPr>
        <p:spPr>
          <a:xfrm>
            <a:off x="269879" y="260648"/>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209264240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12_ Слайд с выносом">
    <p:spTree>
      <p:nvGrpSpPr>
        <p:cNvPr id="1" name=""/>
        <p:cNvGrpSpPr/>
        <p:nvPr/>
      </p:nvGrpSpPr>
      <p:grpSpPr>
        <a:xfrm>
          <a:off x="0" y="0"/>
          <a:ext cx="0" cy="0"/>
          <a:chOff x="0" y="0"/>
          <a:chExt cx="0" cy="0"/>
        </a:xfrm>
      </p:grpSpPr>
      <p:sp>
        <p:nvSpPr>
          <p:cNvPr id="4" name="Прямоугольник 3"/>
          <p:cNvSpPr/>
          <p:nvPr/>
        </p:nvSpPr>
        <p:spPr>
          <a:xfrm>
            <a:off x="269879" y="260648"/>
            <a:ext cx="8604250" cy="6318250"/>
          </a:xfrm>
          <a:prstGeom prst="rect">
            <a:avLst/>
          </a:prstGeom>
          <a:solidFill>
            <a:srgbClr val="6D6F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370575790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13_ Слайд с выносом">
    <p:spTree>
      <p:nvGrpSpPr>
        <p:cNvPr id="1" name=""/>
        <p:cNvGrpSpPr/>
        <p:nvPr/>
      </p:nvGrpSpPr>
      <p:grpSpPr>
        <a:xfrm>
          <a:off x="0" y="0"/>
          <a:ext cx="0" cy="0"/>
          <a:chOff x="0" y="0"/>
          <a:chExt cx="0" cy="0"/>
        </a:xfrm>
      </p:grpSpPr>
      <p:sp>
        <p:nvSpPr>
          <p:cNvPr id="4" name="Прямоугольник 3"/>
          <p:cNvSpPr/>
          <p:nvPr/>
        </p:nvSpPr>
        <p:spPr>
          <a:xfrm>
            <a:off x="269879" y="260648"/>
            <a:ext cx="8604250" cy="6318250"/>
          </a:xfrm>
          <a:prstGeom prst="rect">
            <a:avLst/>
          </a:prstGeom>
          <a:solidFill>
            <a:srgbClr val="5D4F4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175049510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itle">
  <p:cSld name="Титульный слайд">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2130433"/>
            <a:ext cx="7772400" cy="1470025"/>
          </a:xfrm>
        </p:spPr>
        <p:txBody>
          <a:bodyPr anchor="ctr"/>
          <a:lstStyle>
            <a:lvl1pPr algn="ctr">
              <a:defRPr>
                <a:solidFill>
                  <a:schemeClr val="bg1"/>
                </a:solidFill>
              </a:defRPr>
            </a:lvl1pPr>
          </a:lstStyle>
          <a:p>
            <a:r>
              <a:rPr lang="ru-RU" smtClean="0"/>
              <a:t>Образец заголовка</a:t>
            </a:r>
            <a:endParaRPr lang="ru-RU"/>
          </a:p>
        </p:txBody>
      </p:sp>
      <p:sp>
        <p:nvSpPr>
          <p:cNvPr id="3075" name="Rectangle 3"/>
          <p:cNvSpPr>
            <a:spLocks noGrp="1" noChangeArrowheads="1"/>
          </p:cNvSpPr>
          <p:nvPr>
            <p:ph type="subTitle" idx="1"/>
          </p:nvPr>
        </p:nvSpPr>
        <p:spPr>
          <a:xfrm>
            <a:off x="1371600" y="3886200"/>
            <a:ext cx="6400800" cy="1752600"/>
          </a:xfrm>
        </p:spPr>
        <p:txBody>
          <a:bodyPr/>
          <a:lstStyle>
            <a:lvl1pPr marL="0" indent="0" algn="ctr">
              <a:buFontTx/>
              <a:buNone/>
              <a:defRPr>
                <a:solidFill>
                  <a:schemeClr val="bg1"/>
                </a:solidFill>
              </a:defRPr>
            </a:lvl1pPr>
          </a:lstStyle>
          <a:p>
            <a:r>
              <a:rPr lang="ru-RU" smtClean="0"/>
              <a:t>Образец подзаголовка</a:t>
            </a:r>
            <a:endParaRPr lang="ru-RU"/>
          </a:p>
        </p:txBody>
      </p:sp>
      <p:sp>
        <p:nvSpPr>
          <p:cNvPr id="5" name="Rectangle 4"/>
          <p:cNvSpPr>
            <a:spLocks noGrp="1" noChangeArrowheads="1"/>
          </p:cNvSpPr>
          <p:nvPr>
            <p:ph type="dt" sz="half" idx="10"/>
          </p:nvPr>
        </p:nvSpPr>
        <p:spPr/>
        <p:txBody>
          <a:bodyPr/>
          <a:lstStyle>
            <a:lvl1pPr>
              <a:defRPr>
                <a:latin typeface="+mn-lt"/>
              </a:defRPr>
            </a:lvl1pPr>
          </a:lstStyle>
          <a:p>
            <a:pPr>
              <a:defRPr/>
            </a:pPr>
            <a:endParaRPr lang="ru-RU">
              <a:solidFill>
                <a:srgbClr val="000000">
                  <a:tint val="75000"/>
                </a:srgbClr>
              </a:solidFill>
            </a:endParaRPr>
          </a:p>
        </p:txBody>
      </p:sp>
      <p:sp>
        <p:nvSpPr>
          <p:cNvPr id="6" name="Rectangle 5"/>
          <p:cNvSpPr>
            <a:spLocks noGrp="1" noChangeArrowheads="1"/>
          </p:cNvSpPr>
          <p:nvPr>
            <p:ph type="ftr" sz="quarter" idx="11"/>
          </p:nvPr>
        </p:nvSpPr>
        <p:spPr>
          <a:xfrm>
            <a:off x="3124200" y="6245225"/>
            <a:ext cx="2895600" cy="476250"/>
          </a:xfrm>
        </p:spPr>
        <p:txBody>
          <a:bodyPr anchor="t"/>
          <a:lstStyle>
            <a:lvl1pPr>
              <a:defRPr sz="1400">
                <a:solidFill>
                  <a:schemeClr val="tx1"/>
                </a:solidFill>
                <a:latin typeface="+mn-lt"/>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xfrm>
            <a:off x="6553200" y="6245225"/>
            <a:ext cx="2133600" cy="476250"/>
          </a:xfrm>
        </p:spPr>
        <p:txBody>
          <a:bodyPr anchor="t"/>
          <a:lstStyle>
            <a:lvl1pPr>
              <a:defRPr sz="1400">
                <a:solidFill>
                  <a:schemeClr val="tx1"/>
                </a:solidFill>
              </a:defRPr>
            </a:lvl1pPr>
          </a:lstStyle>
          <a:p>
            <a:pPr>
              <a:defRPr/>
            </a:pPr>
            <a:fld id="{A5ECA107-5982-4707-84D7-76F798B36B55}" type="slidenum">
              <a:rPr lang="ru-RU">
                <a:solidFill>
                  <a:srgbClr val="000000"/>
                </a:solidFill>
              </a:rPr>
              <a:pPr>
                <a:defRPr/>
              </a:pPr>
              <a:t>‹#›</a:t>
            </a:fld>
            <a:endParaRPr lang="ru-RU">
              <a:solidFill>
                <a:srgbClr val="000000"/>
              </a:solidFill>
            </a:endParaRPr>
          </a:p>
        </p:txBody>
      </p:sp>
    </p:spTree>
    <p:extLst>
      <p:ext uri="{BB962C8B-B14F-4D97-AF65-F5344CB8AC3E}">
        <p14:creationId xmlns:p14="http://schemas.microsoft.com/office/powerpoint/2010/main" val="2172830244"/>
      </p:ext>
    </p:extLst>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dirty="0"/>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tint val="75000"/>
                </a:srgbClr>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tint val="75000"/>
                </a:srgbClr>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9E9987A-0534-46D6-8FDD-5EB0BAEDC287}" type="slidenum">
              <a:rPr lang="ru-RU">
                <a:solidFill>
                  <a:srgbClr val="000000">
                    <a:tint val="75000"/>
                  </a:srgbClr>
                </a:solidFill>
              </a:rPr>
              <a:pPr>
                <a:defRPr/>
              </a:pPr>
              <a:t>‹#›</a:t>
            </a:fld>
            <a:endParaRPr lang="ru-RU">
              <a:solidFill>
                <a:srgbClr val="000000">
                  <a:tint val="75000"/>
                </a:srgbClr>
              </a:solidFill>
            </a:endParaRPr>
          </a:p>
        </p:txBody>
      </p:sp>
    </p:spTree>
    <p:extLst>
      <p:ext uri="{BB962C8B-B14F-4D97-AF65-F5344CB8AC3E}">
        <p14:creationId xmlns:p14="http://schemas.microsoft.com/office/powerpoint/2010/main" val="81047463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01_ Титульный слайд_">
    <p:spTree>
      <p:nvGrpSpPr>
        <p:cNvPr id="1" name=""/>
        <p:cNvGrpSpPr/>
        <p:nvPr/>
      </p:nvGrpSpPr>
      <p:grpSpPr>
        <a:xfrm>
          <a:off x="0" y="0"/>
          <a:ext cx="0" cy="0"/>
          <a:chOff x="0" y="0"/>
          <a:chExt cx="0" cy="0"/>
        </a:xfrm>
      </p:grpSpPr>
      <p:pic>
        <p:nvPicPr>
          <p:cNvPr id="6" name="Picture 2" descr="\\atlas-old\Департамент_по_коммуникациям\Отдел_управления_брендом\Фирменный стиль\Шаблон презентаций\купол.jpg"/>
          <p:cNvPicPr>
            <a:picLocks noChangeAspect="1" noChangeArrowheads="1"/>
          </p:cNvPicPr>
          <p:nvPr/>
        </p:nvPicPr>
        <p:blipFill rotWithShape="1">
          <a:blip r:embed="rId2">
            <a:extLst>
              <a:ext uri="{28A0092B-C50C-407E-A947-70E740481C1C}">
                <a14:useLocalDpi xmlns:a14="http://schemas.microsoft.com/office/drawing/2010/main" val="0"/>
              </a:ext>
            </a:extLst>
          </a:blip>
          <a:srcRect l="13890" t="14957" r="19446" b="9402"/>
          <a:stretch/>
        </p:blipFill>
        <p:spPr bwMode="auto">
          <a:xfrm>
            <a:off x="251520" y="252000"/>
            <a:ext cx="4320000" cy="6372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1026" name="Picture 2" descr="\\atlas-old\Департамент_по_коммуникациям\Отдел_управления_брендом\Фирменный стиль\Шаблон презентаций\ЛОГО.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3968" y="252000"/>
            <a:ext cx="2448272" cy="582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52315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2_ Титульный слайд_">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sp>
        <p:nvSpPr>
          <p:cNvPr id="3" name="Прямоугольник 2"/>
          <p:cNvSpPr/>
          <p:nvPr/>
        </p:nvSpPr>
        <p:spPr>
          <a:xfrm>
            <a:off x="251520" y="270000"/>
            <a:ext cx="4320480" cy="6327352"/>
          </a:xfrm>
          <a:prstGeom prst="rect">
            <a:avLst/>
          </a:prstGeom>
          <a:solidFill>
            <a:srgbClr val="6163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325627460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3_ Титульный слайд_">
    <p:spTree>
      <p:nvGrpSpPr>
        <p:cNvPr id="1" name=""/>
        <p:cNvGrpSpPr/>
        <p:nvPr/>
      </p:nvGrpSpPr>
      <p:grpSpPr>
        <a:xfrm>
          <a:off x="0" y="0"/>
          <a:ext cx="0" cy="0"/>
          <a:chOff x="0" y="0"/>
          <a:chExt cx="0" cy="0"/>
        </a:xfrm>
      </p:grpSpPr>
      <p:sp>
        <p:nvSpPr>
          <p:cNvPr id="6" name="Прямоугольник 5"/>
          <p:cNvSpPr/>
          <p:nvPr/>
        </p:nvSpPr>
        <p:spPr>
          <a:xfrm>
            <a:off x="251520" y="269877"/>
            <a:ext cx="4320480" cy="6327477"/>
          </a:xfrm>
          <a:prstGeom prst="rect">
            <a:avLst/>
          </a:prstGeom>
          <a:solidFill>
            <a:srgbClr val="5162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239842126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4_ Титульный слайд_">
    <p:spTree>
      <p:nvGrpSpPr>
        <p:cNvPr id="1" name=""/>
        <p:cNvGrpSpPr/>
        <p:nvPr/>
      </p:nvGrpSpPr>
      <p:grpSpPr>
        <a:xfrm>
          <a:off x="0" y="0"/>
          <a:ext cx="0" cy="0"/>
          <a:chOff x="0" y="0"/>
          <a:chExt cx="0" cy="0"/>
        </a:xfrm>
      </p:grpSpPr>
      <p:sp>
        <p:nvSpPr>
          <p:cNvPr id="6" name="Прямоугольник 5"/>
          <p:cNvSpPr/>
          <p:nvPr/>
        </p:nvSpPr>
        <p:spPr>
          <a:xfrm>
            <a:off x="251520" y="269877"/>
            <a:ext cx="4320480" cy="6327477"/>
          </a:xfrm>
          <a:prstGeom prst="rect">
            <a:avLst/>
          </a:prstGeom>
          <a:solidFill>
            <a:srgbClr val="6D6F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323288273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5_ Титульный слайд_">
    <p:spTree>
      <p:nvGrpSpPr>
        <p:cNvPr id="1" name=""/>
        <p:cNvGrpSpPr/>
        <p:nvPr/>
      </p:nvGrpSpPr>
      <p:grpSpPr>
        <a:xfrm>
          <a:off x="0" y="0"/>
          <a:ext cx="0" cy="0"/>
          <a:chOff x="0" y="0"/>
          <a:chExt cx="0" cy="0"/>
        </a:xfrm>
      </p:grpSpPr>
      <p:sp>
        <p:nvSpPr>
          <p:cNvPr id="6" name="Прямоугольник 5"/>
          <p:cNvSpPr/>
          <p:nvPr/>
        </p:nvSpPr>
        <p:spPr>
          <a:xfrm>
            <a:off x="251520" y="269877"/>
            <a:ext cx="4320480" cy="6327477"/>
          </a:xfrm>
          <a:prstGeom prst="rect">
            <a:avLst/>
          </a:prstGeom>
          <a:solidFill>
            <a:srgbClr val="5D4F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221808627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02_ Содержание">
    <p:spTree>
      <p:nvGrpSpPr>
        <p:cNvPr id="1" name=""/>
        <p:cNvGrpSpPr/>
        <p:nvPr/>
      </p:nvGrpSpPr>
      <p:grpSpPr>
        <a:xfrm>
          <a:off x="0" y="0"/>
          <a:ext cx="0" cy="0"/>
          <a:chOff x="0" y="0"/>
          <a:chExt cx="0" cy="0"/>
        </a:xfrm>
      </p:grpSpPr>
      <p:sp>
        <p:nvSpPr>
          <p:cNvPr id="7" name="Прямоугольник 6"/>
          <p:cNvSpPr/>
          <p:nvPr/>
        </p:nvSpPr>
        <p:spPr>
          <a:xfrm>
            <a:off x="269879" y="269875"/>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0" name="Подзаголовок 2"/>
          <p:cNvSpPr txBox="1">
            <a:spLocks/>
          </p:cNvSpPr>
          <p:nvPr/>
        </p:nvSpPr>
        <p:spPr>
          <a:xfrm>
            <a:off x="1152529" y="828675"/>
            <a:ext cx="4064000" cy="719138"/>
          </a:xfrm>
          <a:prstGeom prst="rect">
            <a:avLst/>
          </a:prstGeom>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 typeface="Arial" charset="0"/>
              <a:buNone/>
              <a:defRPr/>
            </a:pPr>
            <a:r>
              <a:rPr lang="ru-RU" sz="2600" dirty="0" smtClean="0">
                <a:solidFill>
                  <a:prstClr val="white"/>
                </a:solidFill>
                <a:latin typeface="Tahoma"/>
              </a:rPr>
              <a:t>СОДЕРЖАНИЕ</a:t>
            </a:r>
            <a:endParaRPr lang="ru-RU" sz="2600" b="1" dirty="0" smtClean="0">
              <a:solidFill>
                <a:prstClr val="white"/>
              </a:solidFill>
              <a:latin typeface="Tahoma"/>
            </a:endParaRPr>
          </a:p>
        </p:txBody>
      </p:sp>
      <p:sp>
        <p:nvSpPr>
          <p:cNvPr id="11" name="Вертикальный текст 2"/>
          <p:cNvSpPr>
            <a:spLocks noGrp="1"/>
          </p:cNvSpPr>
          <p:nvPr>
            <p:ph type="body" orient="vert" idx="1" hasCustomPrompt="1"/>
          </p:nvPr>
        </p:nvSpPr>
        <p:spPr>
          <a:xfrm>
            <a:off x="1152000" y="2134800"/>
            <a:ext cx="6768000" cy="3382432"/>
          </a:xfrm>
          <a:prstGeom prst="rect">
            <a:avLst/>
          </a:prstGeom>
        </p:spPr>
        <p:txBody>
          <a:bodyPr vert="horz" numCol="2">
            <a:noAutofit/>
          </a:bodyPr>
          <a:lstStyle>
            <a:lvl1pPr marL="174625" indent="-174625" defTabSz="1976438">
              <a:spcBef>
                <a:spcPts val="1800"/>
              </a:spcBef>
              <a:buFont typeface="Wingdings" pitchFamily="2" charset="2"/>
              <a:buChar char="§"/>
              <a:defRPr sz="1600" baseline="0">
                <a:solidFill>
                  <a:schemeClr val="bg1">
                    <a:lumMod val="95000"/>
                  </a:schemeClr>
                </a:solidFill>
                <a:latin typeface="+mj-lt"/>
                <a:ea typeface="Verdana" pitchFamily="34" charset="0"/>
                <a:cs typeface="Verdana" pitchFamily="34" charset="0"/>
              </a:defRPr>
            </a:lvl1pPr>
            <a:lvl2pPr defTabSz="1976438">
              <a:defRPr sz="1600">
                <a:solidFill>
                  <a:schemeClr val="bg1">
                    <a:lumMod val="95000"/>
                  </a:schemeClr>
                </a:solidFill>
                <a:latin typeface="+mj-lt"/>
                <a:ea typeface="Verdana" pitchFamily="34" charset="0"/>
                <a:cs typeface="Verdana" pitchFamily="34" charset="0"/>
              </a:defRPr>
            </a:lvl2pPr>
            <a:lvl3pPr>
              <a:defRPr sz="1600">
                <a:latin typeface="Verdana" pitchFamily="34" charset="0"/>
                <a:ea typeface="Verdana" pitchFamily="34" charset="0"/>
                <a:cs typeface="Verdana" pitchFamily="34" charset="0"/>
              </a:defRPr>
            </a:lvl3pPr>
            <a:lvl4pPr>
              <a:defRPr sz="1600">
                <a:latin typeface="Verdana" pitchFamily="34" charset="0"/>
                <a:ea typeface="Verdana" pitchFamily="34" charset="0"/>
                <a:cs typeface="Verdana" pitchFamily="34" charset="0"/>
              </a:defRPr>
            </a:lvl4pPr>
            <a:lvl5pPr>
              <a:defRPr sz="1600">
                <a:latin typeface="Verdana" pitchFamily="34" charset="0"/>
                <a:ea typeface="Verdana" pitchFamily="34" charset="0"/>
                <a:cs typeface="Verdana" pitchFamily="34" charset="0"/>
              </a:defRPr>
            </a:lvl5pPr>
          </a:lstStyle>
          <a:p>
            <a:pPr lvl="0"/>
            <a:r>
              <a:rPr lang="ru-RU" dirty="0" smtClean="0"/>
              <a:t>Пункт номер один</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1"/>
            <a:endParaRPr lang="ru-RU" dirty="0" smtClean="0"/>
          </a:p>
        </p:txBody>
      </p:sp>
    </p:spTree>
    <p:extLst>
      <p:ext uri="{BB962C8B-B14F-4D97-AF65-F5344CB8AC3E}">
        <p14:creationId xmlns:p14="http://schemas.microsoft.com/office/powerpoint/2010/main" val="413284641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03_ Начало раздел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2880000" y="612000"/>
            <a:ext cx="5400000" cy="2232000"/>
          </a:xfrm>
          <a:prstGeom prst="rect">
            <a:avLst/>
          </a:prstGeom>
        </p:spPr>
        <p:txBody>
          <a:bodyPr anchor="t" anchorCtr="0">
            <a:noAutofit/>
          </a:bodyPr>
          <a:lstStyle>
            <a:lvl1pPr algn="l">
              <a:lnSpc>
                <a:spcPct val="90000"/>
              </a:lnSpc>
              <a:defRPr sz="4800" baseline="0">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5"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3AED8FA-70B4-406C-BAA6-3D341F1BE7B3}" type="slidenum">
              <a:rPr lang="ru-RU" smtClean="0">
                <a:solidFill>
                  <a:srgbClr val="000000">
                    <a:tint val="75000"/>
                  </a:srgbClr>
                </a:solidFill>
              </a:rPr>
              <a:pPr/>
              <a:t>‹#›</a:t>
            </a:fld>
            <a:endParaRPr lang="ru-RU">
              <a:solidFill>
                <a:srgbClr val="000000">
                  <a:tint val="75000"/>
                </a:srgbClr>
              </a:solidFill>
            </a:endParaRPr>
          </a:p>
        </p:txBody>
      </p:sp>
      <p:sp>
        <p:nvSpPr>
          <p:cNvPr id="8" name="Прямоугольник 7"/>
          <p:cNvSpPr/>
          <p:nvPr/>
        </p:nvSpPr>
        <p:spPr>
          <a:xfrm>
            <a:off x="269875" y="269875"/>
            <a:ext cx="21600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2232000" y="6191258"/>
            <a:ext cx="1663700" cy="396875"/>
          </a:xfrm>
          <a:prstGeom prst="rect">
            <a:avLst/>
          </a:prstGeom>
          <a:noFill/>
          <a:ln w="9525">
            <a:noFill/>
            <a:miter lim="800000"/>
            <a:headEnd/>
            <a:tailEnd/>
          </a:ln>
        </p:spPr>
      </p:pic>
    </p:spTree>
    <p:extLst>
      <p:ext uri="{BB962C8B-B14F-4D97-AF65-F5344CB8AC3E}">
        <p14:creationId xmlns:p14="http://schemas.microsoft.com/office/powerpoint/2010/main" val="34766805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6_ Начало раздела">
    <p:spTree>
      <p:nvGrpSpPr>
        <p:cNvPr id="1" name=""/>
        <p:cNvGrpSpPr/>
        <p:nvPr/>
      </p:nvGrpSpPr>
      <p:grpSpPr>
        <a:xfrm>
          <a:off x="0" y="0"/>
          <a:ext cx="0" cy="0"/>
          <a:chOff x="0" y="0"/>
          <a:chExt cx="0" cy="0"/>
        </a:xfrm>
      </p:grpSpPr>
      <p:sp>
        <p:nvSpPr>
          <p:cNvPr id="9" name="Прямоугольник 8"/>
          <p:cNvSpPr/>
          <p:nvPr/>
        </p:nvSpPr>
        <p:spPr>
          <a:xfrm>
            <a:off x="269879" y="260648"/>
            <a:ext cx="8604250" cy="6318250"/>
          </a:xfrm>
          <a:prstGeom prst="rect">
            <a:avLst/>
          </a:prstGeom>
          <a:solidFill>
            <a:srgbClr val="6163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3AED8FA-70B4-406C-BAA6-3D341F1BE7B3}"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169401733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5_ Начало раздела">
    <p:spTree>
      <p:nvGrpSpPr>
        <p:cNvPr id="1" name=""/>
        <p:cNvGrpSpPr/>
        <p:nvPr/>
      </p:nvGrpSpPr>
      <p:grpSpPr>
        <a:xfrm>
          <a:off x="0" y="0"/>
          <a:ext cx="0" cy="0"/>
          <a:chOff x="0" y="0"/>
          <a:chExt cx="0" cy="0"/>
        </a:xfrm>
      </p:grpSpPr>
      <p:sp>
        <p:nvSpPr>
          <p:cNvPr id="11" name="Прямоугольник 10"/>
          <p:cNvSpPr/>
          <p:nvPr/>
        </p:nvSpPr>
        <p:spPr>
          <a:xfrm>
            <a:off x="269879" y="260648"/>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3AED8FA-70B4-406C-BAA6-3D341F1BE7B3}"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148048096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7_ Начало раздела">
    <p:spTree>
      <p:nvGrpSpPr>
        <p:cNvPr id="1" name=""/>
        <p:cNvGrpSpPr/>
        <p:nvPr/>
      </p:nvGrpSpPr>
      <p:grpSpPr>
        <a:xfrm>
          <a:off x="0" y="0"/>
          <a:ext cx="0" cy="0"/>
          <a:chOff x="0" y="0"/>
          <a:chExt cx="0" cy="0"/>
        </a:xfrm>
      </p:grpSpPr>
      <p:sp>
        <p:nvSpPr>
          <p:cNvPr id="6" name="Прямоугольник 5"/>
          <p:cNvSpPr/>
          <p:nvPr/>
        </p:nvSpPr>
        <p:spPr>
          <a:xfrm>
            <a:off x="269879" y="260648"/>
            <a:ext cx="8604250" cy="6318250"/>
          </a:xfrm>
          <a:prstGeom prst="rect">
            <a:avLst/>
          </a:prstGeom>
          <a:solidFill>
            <a:srgbClr val="6D6F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3AED8FA-70B4-406C-BAA6-3D341F1BE7B3}"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294161899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8_ Начало раздела">
    <p:spTree>
      <p:nvGrpSpPr>
        <p:cNvPr id="1" name=""/>
        <p:cNvGrpSpPr/>
        <p:nvPr/>
      </p:nvGrpSpPr>
      <p:grpSpPr>
        <a:xfrm>
          <a:off x="0" y="0"/>
          <a:ext cx="0" cy="0"/>
          <a:chOff x="0" y="0"/>
          <a:chExt cx="0" cy="0"/>
        </a:xfrm>
      </p:grpSpPr>
      <p:sp>
        <p:nvSpPr>
          <p:cNvPr id="6" name="Прямоугольник 5"/>
          <p:cNvSpPr/>
          <p:nvPr/>
        </p:nvSpPr>
        <p:spPr>
          <a:xfrm>
            <a:off x="269879" y="260648"/>
            <a:ext cx="8604250" cy="6318250"/>
          </a:xfrm>
          <a:prstGeom prst="rect">
            <a:avLst/>
          </a:prstGeom>
          <a:solidFill>
            <a:srgbClr val="5D4F4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3AED8FA-70B4-406C-BAA6-3D341F1BE7B3}"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364949565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04_ Слайд с тексто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3AED8FA-70B4-406C-BAA6-3D341F1BE7B3}" type="slidenum">
              <a:rPr lang="ru-RU" smtClean="0">
                <a:solidFill>
                  <a:srgbClr val="000000">
                    <a:tint val="75000"/>
                  </a:srgbClr>
                </a:solidFill>
              </a: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9" y="2134800"/>
            <a:ext cx="7416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Tree>
    <p:extLst>
      <p:ext uri="{BB962C8B-B14F-4D97-AF65-F5344CB8AC3E}">
        <p14:creationId xmlns:p14="http://schemas.microsoft.com/office/powerpoint/2010/main" val="234383282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05_ Слайд с текстом и изображение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3AED8FA-70B4-406C-BAA6-3D341F1BE7B3}" type="slidenum">
              <a:rPr lang="ru-RU" smtClean="0">
                <a:solidFill>
                  <a:srgbClr val="000000">
                    <a:tint val="75000"/>
                  </a:srgbClr>
                </a:solidFill>
              </a: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9" y="2134800"/>
            <a:ext cx="4140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
        <p:nvSpPr>
          <p:cNvPr id="10" name="Рисунок 2"/>
          <p:cNvSpPr>
            <a:spLocks noGrp="1"/>
          </p:cNvSpPr>
          <p:nvPr>
            <p:ph type="pic" idx="1" hasCustomPrompt="1"/>
          </p:nvPr>
        </p:nvSpPr>
        <p:spPr>
          <a:xfrm>
            <a:off x="5436000" y="2160000"/>
            <a:ext cx="3240000" cy="3708000"/>
          </a:xfrm>
          <a:prstGeom prst="rect">
            <a:avLst/>
          </a:prstGeom>
        </p:spPr>
        <p:txBody>
          <a:bodyPr anchor="ctr" anchorCtr="0">
            <a:normAutofit/>
          </a:bodyPr>
          <a:lstStyle>
            <a:lvl1pPr marL="0" indent="0" algn="ctr">
              <a:buNone/>
              <a:defRPr sz="1800" baseline="0">
                <a:solidFill>
                  <a:schemeClr val="bg1">
                    <a:lumMod val="50000"/>
                  </a:schemeClr>
                </a:solidFill>
                <a:latin typeface="Courier New" pitchFamily="49" charset="0"/>
                <a:cs typeface="Courier New" pitchFamily="49"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Нажмите иконку, </a:t>
            </a:r>
            <a:br>
              <a:rPr lang="ru-RU" dirty="0" smtClean="0"/>
            </a:br>
            <a:r>
              <a:rPr lang="ru-RU" dirty="0" smtClean="0"/>
              <a:t>чтобы вставить изображение</a:t>
            </a:r>
            <a:endParaRPr lang="ru-RU" dirty="0"/>
          </a:p>
        </p:txBody>
      </p:sp>
    </p:spTree>
    <p:extLst>
      <p:ext uri="{BB962C8B-B14F-4D97-AF65-F5344CB8AC3E}">
        <p14:creationId xmlns:p14="http://schemas.microsoft.com/office/powerpoint/2010/main" val="14260608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06_ Слайд с буллетированным текстом и изображение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3AED8FA-70B4-406C-BAA6-3D341F1BE7B3}" type="slidenum">
              <a:rPr lang="ru-RU" smtClean="0">
                <a:solidFill>
                  <a:srgbClr val="000000">
                    <a:tint val="75000"/>
                  </a:srgbClr>
                </a:solidFill>
              </a:rPr>
              <a:pPr/>
              <a:t>‹#›</a:t>
            </a:fld>
            <a:endParaRPr lang="ru-RU">
              <a:solidFill>
                <a:srgbClr val="000000">
                  <a:tint val="75000"/>
                </a:srgbClr>
              </a:solidFill>
            </a:endParaRP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
        <p:nvSpPr>
          <p:cNvPr id="12" name="Содержимое 3"/>
          <p:cNvSpPr>
            <a:spLocks noGrp="1"/>
          </p:cNvSpPr>
          <p:nvPr>
            <p:ph sz="half" idx="14" hasCustomPrompt="1"/>
          </p:nvPr>
        </p:nvSpPr>
        <p:spPr>
          <a:xfrm>
            <a:off x="4572000" y="2160000"/>
            <a:ext cx="4104000" cy="2782800"/>
          </a:xfrm>
          <a:prstGeom prst="rect">
            <a:avLst/>
          </a:prstGeom>
        </p:spPr>
        <p:txBody>
          <a:bodyPr>
            <a:noAutofit/>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baseline="0">
                <a:solidFill>
                  <a:schemeClr val="bg1">
                    <a:lumMod val="50000"/>
                  </a:schemeClr>
                </a:solidFill>
                <a:latin typeface="Courier New" pitchFamily="49" charset="0"/>
                <a:cs typeface="Courier New" pitchFamily="49" charset="0"/>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ru-RU" dirty="0" smtClean="0"/>
              <a:t>Чтобы вставить объект, нажмите соответствующую иконку</a:t>
            </a:r>
          </a:p>
        </p:txBody>
      </p:sp>
      <p:sp>
        <p:nvSpPr>
          <p:cNvPr id="11" name="Текст 3"/>
          <p:cNvSpPr>
            <a:spLocks noGrp="1"/>
          </p:cNvSpPr>
          <p:nvPr>
            <p:ph type="body" sz="half" idx="13" hasCustomPrompt="1"/>
          </p:nvPr>
        </p:nvSpPr>
        <p:spPr>
          <a:xfrm>
            <a:off x="4572000" y="5112000"/>
            <a:ext cx="4176000" cy="576064"/>
          </a:xfrm>
          <a:prstGeom prst="rect">
            <a:avLst/>
          </a:prstGeom>
        </p:spPr>
        <p:txBody>
          <a:bodyPr lIns="0" tIns="0" rIns="0" bIns="0">
            <a:noAutofit/>
          </a:bodyPr>
          <a:lstStyle>
            <a:lvl1pPr marL="0" indent="0">
              <a:lnSpc>
                <a:spcPct val="100000"/>
              </a:lnSpc>
              <a:spcBef>
                <a:spcPts val="0"/>
              </a:spcBef>
              <a:buNone/>
              <a:defRPr sz="11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Подпись − шрифт </a:t>
            </a:r>
            <a:r>
              <a:rPr lang="en-US" dirty="0" smtClean="0"/>
              <a:t>Tahoma 11 </a:t>
            </a:r>
            <a:r>
              <a:rPr lang="ru-RU" dirty="0" smtClean="0"/>
              <a:t>пт.</a:t>
            </a:r>
          </a:p>
        </p:txBody>
      </p:sp>
      <p:sp>
        <p:nvSpPr>
          <p:cNvPr id="10" name="Вертикальный текст 2"/>
          <p:cNvSpPr>
            <a:spLocks noGrp="1"/>
          </p:cNvSpPr>
          <p:nvPr>
            <p:ph type="body" orient="vert" idx="1" hasCustomPrompt="1"/>
          </p:nvPr>
        </p:nvSpPr>
        <p:spPr>
          <a:xfrm>
            <a:off x="1152000" y="2134800"/>
            <a:ext cx="3276000" cy="3600000"/>
          </a:xfrm>
          <a:prstGeom prst="rect">
            <a:avLst/>
          </a:prstGeom>
        </p:spPr>
        <p:txBody>
          <a:bodyPr vert="horz">
            <a:noAutofit/>
          </a:bodyPr>
          <a:lstStyle>
            <a:lvl1pPr marL="174625" indent="-174625" defTabSz="1976438">
              <a:spcBef>
                <a:spcPts val="1800"/>
              </a:spcBef>
              <a:buFont typeface="Wingdings" pitchFamily="2" charset="2"/>
              <a:buChar char="§"/>
              <a:defRPr sz="1600" baseline="0">
                <a:latin typeface="+mj-lt"/>
                <a:ea typeface="Verdana" pitchFamily="34" charset="0"/>
                <a:cs typeface="Verdana" pitchFamily="34" charset="0"/>
              </a:defRPr>
            </a:lvl1pPr>
            <a:lvl2pPr defTabSz="1976438">
              <a:defRPr sz="1600">
                <a:latin typeface="+mj-lt"/>
                <a:ea typeface="Verdana" pitchFamily="34" charset="0"/>
                <a:cs typeface="Verdana" pitchFamily="34" charset="0"/>
              </a:defRPr>
            </a:lvl2pPr>
            <a:lvl3pPr>
              <a:defRPr sz="1600">
                <a:latin typeface="Verdana" pitchFamily="34" charset="0"/>
                <a:ea typeface="Verdana" pitchFamily="34" charset="0"/>
                <a:cs typeface="Verdana" pitchFamily="34" charset="0"/>
              </a:defRPr>
            </a:lvl3pPr>
            <a:lvl4pPr>
              <a:defRPr sz="1600">
                <a:latin typeface="Verdana" pitchFamily="34" charset="0"/>
                <a:ea typeface="Verdana" pitchFamily="34" charset="0"/>
                <a:cs typeface="Verdana" pitchFamily="34" charset="0"/>
              </a:defRPr>
            </a:lvl4pPr>
            <a:lvl5pPr>
              <a:defRPr sz="1600">
                <a:latin typeface="Verdana" pitchFamily="34" charset="0"/>
                <a:ea typeface="Verdana" pitchFamily="34" charset="0"/>
                <a:cs typeface="Verdana" pitchFamily="34" charset="0"/>
              </a:defRPr>
            </a:lvl5pPr>
          </a:lstStyle>
          <a:p>
            <a:pPr lvl="0"/>
            <a:r>
              <a:rPr lang="ru-RU" dirty="0" smtClean="0"/>
              <a:t>Пункт номер один</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p:txBody>
      </p:sp>
    </p:spTree>
    <p:extLst>
      <p:ext uri="{BB962C8B-B14F-4D97-AF65-F5344CB8AC3E}">
        <p14:creationId xmlns:p14="http://schemas.microsoft.com/office/powerpoint/2010/main" val="132729691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07_ Слайд с текстом и таблицей">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3AED8FA-70B4-406C-BAA6-3D341F1BE7B3}" type="slidenum">
              <a:rPr lang="ru-RU" smtClean="0">
                <a:solidFill>
                  <a:srgbClr val="000000">
                    <a:tint val="75000"/>
                  </a:srgbClr>
                </a:solidFill>
              </a: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8" y="2134800"/>
            <a:ext cx="7416000" cy="1150184"/>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r>
              <a:rPr lang="en-US" dirty="0" smtClean="0"/>
              <a:t> </a:t>
            </a:r>
            <a:br>
              <a:rPr lang="en-US" dirty="0" smtClean="0"/>
            </a:br>
            <a:r>
              <a:rPr lang="ru-RU" dirty="0" smtClean="0"/>
              <a:t>Ниже текста расположите таблицу, созданную в программе </a:t>
            </a:r>
            <a:r>
              <a:rPr lang="en-US" dirty="0" smtClean="0"/>
              <a:t>Excel</a:t>
            </a:r>
            <a:r>
              <a:rPr lang="ru-RU" dirty="0" smtClean="0"/>
              <a:t> в фирменном стиле </a:t>
            </a:r>
            <a:r>
              <a:rPr lang="en-US" dirty="0" smtClean="0"/>
              <a:t>(</a:t>
            </a:r>
            <a:r>
              <a:rPr lang="ru-RU" dirty="0" smtClean="0"/>
              <a:t>из оригинального </a:t>
            </a:r>
            <a:r>
              <a:rPr lang="en-US" dirty="0" smtClean="0"/>
              <a:t>Excel-</a:t>
            </a:r>
            <a:r>
              <a:rPr lang="ru-RU" dirty="0" smtClean="0"/>
              <a:t>шаблона таблицы Московской Биржи ) и вставленную на этот слайд операцией </a:t>
            </a:r>
            <a:r>
              <a:rPr lang="en-US" dirty="0" smtClean="0"/>
              <a:t>Copy &gt; Paste</a:t>
            </a:r>
            <a:r>
              <a:rPr lang="ru-RU" dirty="0" smtClean="0"/>
              <a:t>.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Tree>
    <p:extLst>
      <p:ext uri="{BB962C8B-B14F-4D97-AF65-F5344CB8AC3E}">
        <p14:creationId xmlns:p14="http://schemas.microsoft.com/office/powerpoint/2010/main" val="187266437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08_ Слайд с текстом и диаграммой">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3AED8FA-70B4-406C-BAA6-3D341F1BE7B3}" type="slidenum">
              <a:rPr lang="ru-RU" smtClean="0">
                <a:solidFill>
                  <a:srgbClr val="000000">
                    <a:tint val="75000"/>
                  </a:srgbClr>
                </a:solidFill>
              </a: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9" y="2134800"/>
            <a:ext cx="4140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
        <p:nvSpPr>
          <p:cNvPr id="12" name="Содержимое 3"/>
          <p:cNvSpPr>
            <a:spLocks noGrp="1"/>
          </p:cNvSpPr>
          <p:nvPr>
            <p:ph sz="half" idx="14" hasCustomPrompt="1"/>
          </p:nvPr>
        </p:nvSpPr>
        <p:spPr>
          <a:xfrm>
            <a:off x="5436000" y="2160000"/>
            <a:ext cx="3240000" cy="3708000"/>
          </a:xfrm>
          <a:prstGeom prst="rect">
            <a:avLst/>
          </a:prstGeom>
        </p:spPr>
        <p:txBody>
          <a:bodyPr>
            <a:noAutofit/>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baseline="0">
                <a:solidFill>
                  <a:schemeClr val="bg1">
                    <a:lumMod val="50000"/>
                  </a:schemeClr>
                </a:solidFill>
                <a:latin typeface="Courier New" pitchFamily="49" charset="0"/>
                <a:cs typeface="Courier New" pitchFamily="49" charset="0"/>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ru-RU" dirty="0" smtClean="0"/>
              <a:t>Чтобы вставить объект, нажмите соответствующую иконку</a:t>
            </a:r>
          </a:p>
        </p:txBody>
      </p:sp>
      <p:sp>
        <p:nvSpPr>
          <p:cNvPr id="11" name="Текст 3"/>
          <p:cNvSpPr>
            <a:spLocks noGrp="1"/>
          </p:cNvSpPr>
          <p:nvPr>
            <p:ph type="body" sz="half" idx="13" hasCustomPrompt="1"/>
          </p:nvPr>
        </p:nvSpPr>
        <p:spPr>
          <a:xfrm>
            <a:off x="5508002" y="5157192"/>
            <a:ext cx="2054288" cy="792088"/>
          </a:xfrm>
          <a:prstGeom prst="rect">
            <a:avLst/>
          </a:prstGeom>
        </p:spPr>
        <p:txBody>
          <a:bodyPr lIns="0" tIns="0" rIns="0" bIns="0">
            <a:noAutofit/>
          </a:bodyPr>
          <a:lstStyle>
            <a:lvl1pPr marL="0" indent="0">
              <a:lnSpc>
                <a:spcPct val="100000"/>
              </a:lnSpc>
              <a:spcBef>
                <a:spcPts val="0"/>
              </a:spcBef>
              <a:buNone/>
              <a:defRPr sz="11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Подпись к диаграмме − шрифт </a:t>
            </a:r>
            <a:r>
              <a:rPr lang="en-US" dirty="0" smtClean="0"/>
              <a:t>Tahoma 11 </a:t>
            </a:r>
            <a:r>
              <a:rPr lang="ru-RU" dirty="0" smtClean="0"/>
              <a:t>пт.</a:t>
            </a:r>
          </a:p>
        </p:txBody>
      </p:sp>
    </p:spTree>
    <p:extLst>
      <p:ext uri="{BB962C8B-B14F-4D97-AF65-F5344CB8AC3E}">
        <p14:creationId xmlns:p14="http://schemas.microsoft.com/office/powerpoint/2010/main" val="294174309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09_ Слайд с выносом">
    <p:spTree>
      <p:nvGrpSpPr>
        <p:cNvPr id="1" name=""/>
        <p:cNvGrpSpPr/>
        <p:nvPr/>
      </p:nvGrpSpPr>
      <p:grpSpPr>
        <a:xfrm>
          <a:off x="0" y="0"/>
          <a:ext cx="0" cy="0"/>
          <a:chOff x="0" y="0"/>
          <a:chExt cx="0" cy="0"/>
        </a:xfrm>
      </p:grpSpPr>
      <p:pic>
        <p:nvPicPr>
          <p:cNvPr id="4" name="Picture 3" descr="\\atlas-old\Департамент_по_коммуникациям\Отдел_управления_брендом\Фирменный стиль\Шаблон презентаций\купол2.jpg"/>
          <p:cNvPicPr>
            <a:picLocks noChangeAspect="1" noChangeArrowheads="1"/>
          </p:cNvPicPr>
          <p:nvPr/>
        </p:nvPicPr>
        <p:blipFill rotWithShape="1">
          <a:blip r:embed="rId2">
            <a:extLst>
              <a:ext uri="{28A0092B-C50C-407E-A947-70E740481C1C}">
                <a14:useLocalDpi xmlns:a14="http://schemas.microsoft.com/office/drawing/2010/main" val="0"/>
              </a:ext>
            </a:extLst>
          </a:blip>
          <a:srcRect t="3789" b="344"/>
          <a:stretch/>
        </p:blipFill>
        <p:spPr bwMode="auto">
          <a:xfrm>
            <a:off x="251520" y="260648"/>
            <a:ext cx="8640960" cy="6372000"/>
          </a:xfrm>
          <a:prstGeom prst="rect">
            <a:avLst/>
          </a:prstGeom>
          <a:noFill/>
          <a:extLst>
            <a:ext uri="{909E8E84-426E-40DD-AFC4-6F175D3DCCD1}">
              <a14:hiddenFill xmlns:a14="http://schemas.microsoft.com/office/drawing/2010/main">
                <a:solidFill>
                  <a:srgbClr val="FFFFFF"/>
                </a:solidFill>
              </a14:hiddenFill>
            </a:ext>
          </a:extLst>
        </p:spPr>
      </p:pic>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377293902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10_ Слайд с выносом">
    <p:spTree>
      <p:nvGrpSpPr>
        <p:cNvPr id="1" name=""/>
        <p:cNvGrpSpPr/>
        <p:nvPr/>
      </p:nvGrpSpPr>
      <p:grpSpPr>
        <a:xfrm>
          <a:off x="0" y="0"/>
          <a:ext cx="0" cy="0"/>
          <a:chOff x="0" y="0"/>
          <a:chExt cx="0" cy="0"/>
        </a:xfrm>
      </p:grpSpPr>
      <p:sp>
        <p:nvSpPr>
          <p:cNvPr id="5" name="Прямоугольник 4"/>
          <p:cNvSpPr/>
          <p:nvPr/>
        </p:nvSpPr>
        <p:spPr>
          <a:xfrm>
            <a:off x="269879" y="260648"/>
            <a:ext cx="8604250" cy="6318250"/>
          </a:xfrm>
          <a:prstGeom prst="rect">
            <a:avLst/>
          </a:prstGeom>
          <a:solidFill>
            <a:srgbClr val="6163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151681968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11_ Слайд с выносом">
    <p:spTree>
      <p:nvGrpSpPr>
        <p:cNvPr id="1" name=""/>
        <p:cNvGrpSpPr/>
        <p:nvPr/>
      </p:nvGrpSpPr>
      <p:grpSpPr>
        <a:xfrm>
          <a:off x="0" y="0"/>
          <a:ext cx="0" cy="0"/>
          <a:chOff x="0" y="0"/>
          <a:chExt cx="0" cy="0"/>
        </a:xfrm>
      </p:grpSpPr>
      <p:sp>
        <p:nvSpPr>
          <p:cNvPr id="4" name="Прямоугольник 3"/>
          <p:cNvSpPr/>
          <p:nvPr/>
        </p:nvSpPr>
        <p:spPr>
          <a:xfrm>
            <a:off x="269879" y="260648"/>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246327990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12_ Слайд с выносом">
    <p:spTree>
      <p:nvGrpSpPr>
        <p:cNvPr id="1" name=""/>
        <p:cNvGrpSpPr/>
        <p:nvPr/>
      </p:nvGrpSpPr>
      <p:grpSpPr>
        <a:xfrm>
          <a:off x="0" y="0"/>
          <a:ext cx="0" cy="0"/>
          <a:chOff x="0" y="0"/>
          <a:chExt cx="0" cy="0"/>
        </a:xfrm>
      </p:grpSpPr>
      <p:sp>
        <p:nvSpPr>
          <p:cNvPr id="4" name="Прямоугольник 3"/>
          <p:cNvSpPr/>
          <p:nvPr/>
        </p:nvSpPr>
        <p:spPr>
          <a:xfrm>
            <a:off x="269879" y="260648"/>
            <a:ext cx="8604250" cy="6318250"/>
          </a:xfrm>
          <a:prstGeom prst="rect">
            <a:avLst/>
          </a:prstGeom>
          <a:solidFill>
            <a:srgbClr val="6D6F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133151554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13_ Слайд с выносом">
    <p:spTree>
      <p:nvGrpSpPr>
        <p:cNvPr id="1" name=""/>
        <p:cNvGrpSpPr/>
        <p:nvPr/>
      </p:nvGrpSpPr>
      <p:grpSpPr>
        <a:xfrm>
          <a:off x="0" y="0"/>
          <a:ext cx="0" cy="0"/>
          <a:chOff x="0" y="0"/>
          <a:chExt cx="0" cy="0"/>
        </a:xfrm>
      </p:grpSpPr>
      <p:sp>
        <p:nvSpPr>
          <p:cNvPr id="4" name="Прямоугольник 3"/>
          <p:cNvSpPr/>
          <p:nvPr/>
        </p:nvSpPr>
        <p:spPr>
          <a:xfrm>
            <a:off x="269879" y="260648"/>
            <a:ext cx="8604250" cy="6318250"/>
          </a:xfrm>
          <a:prstGeom prst="rect">
            <a:avLst/>
          </a:prstGeom>
          <a:solidFill>
            <a:srgbClr val="5D4F4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124261868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cSld name="04_ Регулярный слайд">
    <p:spTree>
      <p:nvGrpSpPr>
        <p:cNvPr id="1" name=""/>
        <p:cNvGrpSpPr/>
        <p:nvPr/>
      </p:nvGrpSpPr>
      <p:grpSpPr>
        <a:xfrm>
          <a:off x="0" y="0"/>
          <a:ext cx="0" cy="0"/>
          <a:chOff x="0" y="0"/>
          <a:chExt cx="0" cy="0"/>
        </a:xfrm>
      </p:grpSpPr>
      <p:sp>
        <p:nvSpPr>
          <p:cNvPr id="2" name="Прямоугольник 1"/>
          <p:cNvSpPr/>
          <p:nvPr/>
        </p:nvSpPr>
        <p:spPr>
          <a:xfrm>
            <a:off x="269879" y="269875"/>
            <a:ext cx="647700" cy="631825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3" name="Подзаголовок 2"/>
          <p:cNvSpPr txBox="1">
            <a:spLocks/>
          </p:cNvSpPr>
          <p:nvPr/>
        </p:nvSpPr>
        <p:spPr>
          <a:xfrm>
            <a:off x="2987677" y="6191258"/>
            <a:ext cx="5327650" cy="360363"/>
          </a:xfrm>
          <a:prstGeom prst="rect">
            <a:avLst/>
          </a:prstGeom>
        </p:spPr>
        <p:txBody>
          <a:bodyPr rIns="0"/>
          <a:lstStyle>
            <a:lvl1pPr marL="449263" indent="-449263"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lnSpc>
                <a:spcPct val="150000"/>
              </a:lnSpc>
              <a:buFont typeface="Arial" charset="0"/>
              <a:buNone/>
              <a:defRPr/>
            </a:pPr>
            <a:endParaRPr lang="en-US" sz="1100" b="1" dirty="0" smtClean="0">
              <a:solidFill>
                <a:srgbClr val="000000"/>
              </a:solidFill>
              <a:latin typeface="Verdana" pitchFamily="34" charset="0"/>
            </a:endParaRPr>
          </a:p>
        </p:txBody>
      </p:sp>
      <p:sp>
        <p:nvSpPr>
          <p:cNvPr id="4" name="Подзаголовок 2"/>
          <p:cNvSpPr txBox="1">
            <a:spLocks/>
          </p:cNvSpPr>
          <p:nvPr/>
        </p:nvSpPr>
        <p:spPr>
          <a:xfrm>
            <a:off x="8388354" y="6191258"/>
            <a:ext cx="360363" cy="360363"/>
          </a:xfrm>
          <a:prstGeom prst="rect">
            <a:avLst/>
          </a:prstGeom>
        </p:spPr>
        <p:txBody>
          <a:bodyPr lIns="0" rIns="0"/>
          <a:lstStyle>
            <a:lvl1pPr marL="0" indent="0" algn="l">
              <a:lnSpc>
                <a:spcPct val="100000"/>
              </a:lnSpc>
              <a:spcBef>
                <a:spcPts val="0"/>
              </a:spcBef>
              <a:buNone/>
              <a:defRPr sz="1100" b="0" baseline="0">
                <a:solidFill>
                  <a:schemeClr val="tx1"/>
                </a:solidFill>
                <a:latin typeface="Verdana" pitchFamily="34" charset="0"/>
                <a:ea typeface="Verdana" pitchFamily="34" charset="0"/>
                <a:cs typeface="Verdan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449263" indent="-449263" algn="r">
              <a:lnSpc>
                <a:spcPct val="150000"/>
              </a:lnSpc>
              <a:buFont typeface="Arial" pitchFamily="34" charset="0"/>
              <a:buNone/>
              <a:defRPr/>
            </a:pPr>
            <a:fld id="{F3B7FB47-5E1A-41C1-A65A-296268C75E43}" type="slidenum">
              <a:rPr lang="en-US" smtClean="0">
                <a:solidFill>
                  <a:srgbClr val="000000"/>
                </a:solidFill>
              </a:rPr>
              <a:pPr marL="449263" indent="-449263" algn="r">
                <a:lnSpc>
                  <a:spcPct val="150000"/>
                </a:lnSpc>
                <a:buFont typeface="Arial" pitchFamily="34" charset="0"/>
                <a:buNone/>
                <a:defRPr/>
              </a:pPr>
              <a:t>‹#›</a:t>
            </a:fld>
            <a:endParaRPr lang="en-US" dirty="0" smtClean="0">
              <a:solidFill>
                <a:srgbClr val="000000"/>
              </a:solidFill>
            </a:endParaRPr>
          </a:p>
        </p:txBody>
      </p:sp>
      <p:pic>
        <p:nvPicPr>
          <p:cNvPr id="5" name="Picture 4" descr="H:\Moscow Exchange (ex-Micex-RTS) brandbook\MSCW_XCHNG_Master_Logo_Folder\PNG\RUSSIAN\MSCW_XCHNG_RGB_R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0725" y="6191258"/>
            <a:ext cx="16637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498148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Слайд без текста">
    <p:spTree>
      <p:nvGrpSpPr>
        <p:cNvPr id="1" name=""/>
        <p:cNvGrpSpPr/>
        <p:nvPr/>
      </p:nvGrpSpPr>
      <p:grpSpPr>
        <a:xfrm>
          <a:off x="0" y="0"/>
          <a:ext cx="0" cy="0"/>
          <a:chOff x="0" y="0"/>
          <a:chExt cx="0" cy="0"/>
        </a:xfrm>
      </p:grpSpPr>
      <p:pic>
        <p:nvPicPr>
          <p:cNvPr id="3" name="Picture 15" descr="Header_light.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49"/>
            <a:ext cx="9170988"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6" descr="Footer_light.jp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12" y="6288088"/>
            <a:ext cx="9170988"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7"/>
          <p:cNvCxnSpPr/>
          <p:nvPr userDrawn="1"/>
        </p:nvCxnSpPr>
        <p:spPr>
          <a:xfrm>
            <a:off x="0" y="6237288"/>
            <a:ext cx="9144000" cy="0"/>
          </a:xfrm>
          <a:prstGeom prst="line">
            <a:avLst/>
          </a:prstGeom>
          <a:ln w="38100" cmpd="sng">
            <a:solidFill>
              <a:srgbClr val="4F758B"/>
            </a:solidFill>
          </a:ln>
        </p:spPr>
        <p:style>
          <a:lnRef idx="1">
            <a:schemeClr val="dk1"/>
          </a:lnRef>
          <a:fillRef idx="0">
            <a:schemeClr val="dk1"/>
          </a:fillRef>
          <a:effectRef idx="0">
            <a:schemeClr val="dk1"/>
          </a:effectRef>
          <a:fontRef idx="minor">
            <a:schemeClr val="tx1"/>
          </a:fontRef>
        </p:style>
      </p:cxnSp>
      <p:grpSp>
        <p:nvGrpSpPr>
          <p:cNvPr id="6" name="Group 15"/>
          <p:cNvGrpSpPr>
            <a:grpSpLocks/>
          </p:cNvGrpSpPr>
          <p:nvPr userDrawn="1"/>
        </p:nvGrpSpPr>
        <p:grpSpPr bwMode="auto">
          <a:xfrm>
            <a:off x="287339" y="6391275"/>
            <a:ext cx="2232025" cy="376238"/>
            <a:chOff x="884" y="1480"/>
            <a:chExt cx="3946" cy="664"/>
          </a:xfrm>
        </p:grpSpPr>
        <p:pic>
          <p:nvPicPr>
            <p:cNvPr id="7" name="Picture 16" descr="Sign + ММВБ + MICE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 y="1480"/>
              <a:ext cx="1724" cy="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7" descr="RTS Биржа"/>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52" y="1583"/>
              <a:ext cx="1678"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itle 1"/>
          <p:cNvSpPr>
            <a:spLocks noGrp="1"/>
          </p:cNvSpPr>
          <p:nvPr>
            <p:ph type="title"/>
          </p:nvPr>
        </p:nvSpPr>
        <p:spPr>
          <a:xfrm>
            <a:off x="457200" y="0"/>
            <a:ext cx="8229600" cy="908720"/>
          </a:xfrm>
        </p:spPr>
        <p:txBody>
          <a:bodyPr/>
          <a:lstStyle>
            <a:lvl1pPr algn="l">
              <a:defRPr sz="2400" b="1">
                <a:solidFill>
                  <a:srgbClr val="FFFFFF"/>
                </a:solidFill>
              </a:defRPr>
            </a:lvl1pPr>
          </a:lstStyle>
          <a:p>
            <a:r>
              <a:rPr lang="ru-RU" smtClean="0"/>
              <a:t>Образец заголовка</a:t>
            </a:r>
            <a:endParaRPr lang="en-US" dirty="0"/>
          </a:p>
        </p:txBody>
      </p:sp>
      <p:sp>
        <p:nvSpPr>
          <p:cNvPr id="9" name="Номер слайда 22"/>
          <p:cNvSpPr>
            <a:spLocks noGrp="1"/>
          </p:cNvSpPr>
          <p:nvPr>
            <p:ph type="sldNum" sz="quarter" idx="10"/>
          </p:nvPr>
        </p:nvSpPr>
        <p:spPr>
          <a:xfrm>
            <a:off x="8456617" y="6492883"/>
            <a:ext cx="687387" cy="365125"/>
          </a:xfrm>
        </p:spPr>
        <p:txBody>
          <a:bodyPr/>
          <a:lstStyle>
            <a:lvl1pPr algn="r" eaLnBrk="1" latinLnBrk="0" hangingPunct="1">
              <a:defRPr kumimoji="0" sz="1400" b="1">
                <a:solidFill>
                  <a:schemeClr val="tx2"/>
                </a:solidFill>
              </a:defRPr>
            </a:lvl1pPr>
          </a:lstStyle>
          <a:p>
            <a:pPr>
              <a:defRPr/>
            </a:pPr>
            <a:fld id="{A34F3E8C-EF00-463F-B55A-F0557259835B}" type="slidenum">
              <a:rPr lang="ru-RU" smtClean="0">
                <a:solidFill>
                  <a:srgbClr val="CCCCCC"/>
                </a:solidFill>
              </a:rPr>
              <a:pPr>
                <a:defRPr/>
              </a:pPr>
              <a:t>‹#›</a:t>
            </a:fld>
            <a:endParaRPr lang="ru-RU" dirty="0">
              <a:solidFill>
                <a:srgbClr val="CCCCCC"/>
              </a:solidFill>
            </a:endParaRPr>
          </a:p>
        </p:txBody>
      </p:sp>
    </p:spTree>
    <p:extLst>
      <p:ext uri="{BB962C8B-B14F-4D97-AF65-F5344CB8AC3E}">
        <p14:creationId xmlns:p14="http://schemas.microsoft.com/office/powerpoint/2010/main" val="3333686656"/>
      </p:ext>
    </p:extLst>
  </p:cSld>
  <p:clrMapOvr>
    <a:masterClrMapping/>
  </p:clrMapOvr>
  <p:timing>
    <p:tnLst>
      <p:par>
        <p:cTn id="1" dur="indefinite" restart="never" nodeType="tmRoot"/>
      </p:par>
    </p:tn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01_ Титульный слайд_">
    <p:spTree>
      <p:nvGrpSpPr>
        <p:cNvPr id="1" name=""/>
        <p:cNvGrpSpPr/>
        <p:nvPr/>
      </p:nvGrpSpPr>
      <p:grpSpPr>
        <a:xfrm>
          <a:off x="0" y="0"/>
          <a:ext cx="0" cy="0"/>
          <a:chOff x="0" y="0"/>
          <a:chExt cx="0" cy="0"/>
        </a:xfrm>
      </p:grpSpPr>
      <p:pic>
        <p:nvPicPr>
          <p:cNvPr id="9" name="Picture 2" descr="\\atlas-old\Департамент_по_коммуникациям\Отдел_управления_брендом\Фирменный стиль\Шаблон презентаций\купол.jpg"/>
          <p:cNvPicPr>
            <a:picLocks noChangeAspect="1" noChangeArrowheads="1"/>
          </p:cNvPicPr>
          <p:nvPr userDrawn="1"/>
        </p:nvPicPr>
        <p:blipFill rotWithShape="1">
          <a:blip r:embed="rId2" cstate="email">
            <a:extLst>
              <a:ext uri="{28A0092B-C50C-407E-A947-70E740481C1C}">
                <a14:useLocalDpi xmlns:a14="http://schemas.microsoft.com/office/drawing/2010/main" val="0"/>
              </a:ext>
            </a:extLst>
          </a:blip>
          <a:srcRect l="13890" t="14957" r="19446" b="9402"/>
          <a:stretch/>
        </p:blipFill>
        <p:spPr bwMode="auto">
          <a:xfrm>
            <a:off x="232172" y="252000"/>
            <a:ext cx="3987692" cy="6372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atlas-old\Департамент_по_коммуникациям\Отдел_управления_брендом\Фирменный стиль\Шаблон презентаций\ЛОГО.jpg"/>
          <p:cNvPicPr>
            <a:picLocks noChangeAspect="1" noChangeArrowheads="1"/>
          </p:cNvPicPr>
          <p:nvPr userDrawn="1"/>
        </p:nvPicPr>
        <p:blipFill>
          <a:blip r:embed="rId3" cstate="email">
            <a:extLst>
              <a:ext uri="{28A0092B-C50C-407E-A947-70E740481C1C}">
                <a14:useLocalDpi xmlns:a14="http://schemas.microsoft.com/office/drawing/2010/main" val="0"/>
              </a:ext>
            </a:extLst>
          </a:blip>
          <a:srcRect/>
          <a:stretch>
            <a:fillRect/>
          </a:stretch>
        </p:blipFill>
        <p:spPr bwMode="auto">
          <a:xfrm>
            <a:off x="3954432" y="252000"/>
            <a:ext cx="2259943" cy="582398"/>
          </a:xfrm>
          <a:prstGeom prst="rect">
            <a:avLst/>
          </a:prstGeom>
          <a:noFill/>
          <a:extLst>
            <a:ext uri="{909E8E84-426E-40DD-AFC4-6F175D3DCCD1}">
              <a14:hiddenFill xmlns:a14="http://schemas.microsoft.com/office/drawing/2010/main">
                <a:solidFill>
                  <a:srgbClr val="FFFFFF"/>
                </a:solidFill>
              </a14:hiddenFill>
            </a:ext>
          </a:extLst>
        </p:spPr>
      </p:pic>
      <p:sp>
        <p:nvSpPr>
          <p:cNvPr id="10" name="Текст 3"/>
          <p:cNvSpPr>
            <a:spLocks noGrp="1"/>
          </p:cNvSpPr>
          <p:nvPr>
            <p:ph type="body" sz="half" idx="2" hasCustomPrompt="1"/>
          </p:nvPr>
        </p:nvSpPr>
        <p:spPr>
          <a:xfrm>
            <a:off x="4386461" y="5083200"/>
            <a:ext cx="3855198"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spTree>
    <p:extLst>
      <p:ext uri="{BB962C8B-B14F-4D97-AF65-F5344CB8AC3E}">
        <p14:creationId xmlns:p14="http://schemas.microsoft.com/office/powerpoint/2010/main" val="236648483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2_ Титульный слайд_">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sp>
        <p:nvSpPr>
          <p:cNvPr id="3" name="Прямоугольник 2"/>
          <p:cNvSpPr/>
          <p:nvPr/>
        </p:nvSpPr>
        <p:spPr>
          <a:xfrm>
            <a:off x="251520" y="270000"/>
            <a:ext cx="4320480" cy="6327352"/>
          </a:xfrm>
          <a:prstGeom prst="rect">
            <a:avLst/>
          </a:prstGeom>
          <a:solidFill>
            <a:srgbClr val="6163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55771295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3_ Титульный слайд_">
    <p:spTree>
      <p:nvGrpSpPr>
        <p:cNvPr id="1" name=""/>
        <p:cNvGrpSpPr/>
        <p:nvPr/>
      </p:nvGrpSpPr>
      <p:grpSpPr>
        <a:xfrm>
          <a:off x="0" y="0"/>
          <a:ext cx="0" cy="0"/>
          <a:chOff x="0" y="0"/>
          <a:chExt cx="0" cy="0"/>
        </a:xfrm>
      </p:grpSpPr>
      <p:sp>
        <p:nvSpPr>
          <p:cNvPr id="6" name="Прямоугольник 5"/>
          <p:cNvSpPr/>
          <p:nvPr userDrawn="1"/>
        </p:nvSpPr>
        <p:spPr>
          <a:xfrm>
            <a:off x="251520" y="269877"/>
            <a:ext cx="4320480" cy="6327477"/>
          </a:xfrm>
          <a:prstGeom prst="rect">
            <a:avLst/>
          </a:prstGeom>
          <a:solidFill>
            <a:srgbClr val="5162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175519466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4_ Титульный слайд_">
    <p:spTree>
      <p:nvGrpSpPr>
        <p:cNvPr id="1" name=""/>
        <p:cNvGrpSpPr/>
        <p:nvPr/>
      </p:nvGrpSpPr>
      <p:grpSpPr>
        <a:xfrm>
          <a:off x="0" y="0"/>
          <a:ext cx="0" cy="0"/>
          <a:chOff x="0" y="0"/>
          <a:chExt cx="0" cy="0"/>
        </a:xfrm>
      </p:grpSpPr>
      <p:sp>
        <p:nvSpPr>
          <p:cNvPr id="6" name="Прямоугольник 5"/>
          <p:cNvSpPr/>
          <p:nvPr userDrawn="1"/>
        </p:nvSpPr>
        <p:spPr>
          <a:xfrm>
            <a:off x="251520" y="269877"/>
            <a:ext cx="4320480" cy="6327477"/>
          </a:xfrm>
          <a:prstGeom prst="rect">
            <a:avLst/>
          </a:prstGeom>
          <a:solidFill>
            <a:srgbClr val="6D6F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226468055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5_ Титульный слайд_">
    <p:spTree>
      <p:nvGrpSpPr>
        <p:cNvPr id="1" name=""/>
        <p:cNvGrpSpPr/>
        <p:nvPr/>
      </p:nvGrpSpPr>
      <p:grpSpPr>
        <a:xfrm>
          <a:off x="0" y="0"/>
          <a:ext cx="0" cy="0"/>
          <a:chOff x="0" y="0"/>
          <a:chExt cx="0" cy="0"/>
        </a:xfrm>
      </p:grpSpPr>
      <p:sp>
        <p:nvSpPr>
          <p:cNvPr id="6" name="Прямоугольник 5"/>
          <p:cNvSpPr/>
          <p:nvPr userDrawn="1"/>
        </p:nvSpPr>
        <p:spPr>
          <a:xfrm>
            <a:off x="251520" y="269877"/>
            <a:ext cx="4320480" cy="6327477"/>
          </a:xfrm>
          <a:prstGeom prst="rect">
            <a:avLst/>
          </a:prstGeom>
          <a:solidFill>
            <a:srgbClr val="5D4F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337738260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02_ Содержание">
    <p:spTree>
      <p:nvGrpSpPr>
        <p:cNvPr id="1" name=""/>
        <p:cNvGrpSpPr/>
        <p:nvPr/>
      </p:nvGrpSpPr>
      <p:grpSpPr>
        <a:xfrm>
          <a:off x="0" y="0"/>
          <a:ext cx="0" cy="0"/>
          <a:chOff x="0" y="0"/>
          <a:chExt cx="0" cy="0"/>
        </a:xfrm>
      </p:grpSpPr>
      <p:sp>
        <p:nvSpPr>
          <p:cNvPr id="7" name="Прямоугольник 6"/>
          <p:cNvSpPr/>
          <p:nvPr/>
        </p:nvSpPr>
        <p:spPr>
          <a:xfrm>
            <a:off x="269880" y="269875"/>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0" name="Подзаголовок 2"/>
          <p:cNvSpPr txBox="1">
            <a:spLocks/>
          </p:cNvSpPr>
          <p:nvPr/>
        </p:nvSpPr>
        <p:spPr>
          <a:xfrm>
            <a:off x="1152530" y="828675"/>
            <a:ext cx="4064000" cy="719138"/>
          </a:xfrm>
          <a:prstGeom prst="rect">
            <a:avLst/>
          </a:prstGeom>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 typeface="Arial" charset="0"/>
              <a:buNone/>
              <a:defRPr/>
            </a:pPr>
            <a:r>
              <a:rPr lang="ru-RU" sz="2600" dirty="0" smtClean="0">
                <a:solidFill>
                  <a:prstClr val="white"/>
                </a:solidFill>
                <a:latin typeface="Tahoma"/>
                <a:ea typeface="ＭＳ Ｐゴシック" charset="0"/>
              </a:rPr>
              <a:t>СОДЕРЖАНИЕ</a:t>
            </a:r>
            <a:endParaRPr lang="ru-RU" sz="2600" b="1" dirty="0" smtClean="0">
              <a:solidFill>
                <a:prstClr val="white"/>
              </a:solidFill>
              <a:latin typeface="Tahoma"/>
              <a:ea typeface="ＭＳ Ｐゴシック" charset="0"/>
            </a:endParaRPr>
          </a:p>
        </p:txBody>
      </p:sp>
      <p:sp>
        <p:nvSpPr>
          <p:cNvPr id="11" name="Вертикальный текст 2"/>
          <p:cNvSpPr>
            <a:spLocks noGrp="1"/>
          </p:cNvSpPr>
          <p:nvPr>
            <p:ph type="body" orient="vert" idx="1" hasCustomPrompt="1"/>
          </p:nvPr>
        </p:nvSpPr>
        <p:spPr>
          <a:xfrm>
            <a:off x="1152000" y="2134800"/>
            <a:ext cx="6768000" cy="3382432"/>
          </a:xfrm>
          <a:prstGeom prst="rect">
            <a:avLst/>
          </a:prstGeom>
        </p:spPr>
        <p:txBody>
          <a:bodyPr vert="horz" numCol="2">
            <a:noAutofit/>
          </a:bodyPr>
          <a:lstStyle>
            <a:lvl1pPr marL="174625" indent="-174625" defTabSz="1976438">
              <a:spcBef>
                <a:spcPts val="1800"/>
              </a:spcBef>
              <a:buFont typeface="Wingdings" pitchFamily="2" charset="2"/>
              <a:buChar char="§"/>
              <a:defRPr sz="1600" baseline="0">
                <a:solidFill>
                  <a:schemeClr val="bg1">
                    <a:lumMod val="95000"/>
                  </a:schemeClr>
                </a:solidFill>
                <a:latin typeface="+mj-lt"/>
                <a:ea typeface="Verdana" pitchFamily="34" charset="0"/>
                <a:cs typeface="Verdana" pitchFamily="34" charset="0"/>
              </a:defRPr>
            </a:lvl1pPr>
            <a:lvl2pPr defTabSz="1976438">
              <a:defRPr sz="1600">
                <a:solidFill>
                  <a:schemeClr val="bg1">
                    <a:lumMod val="95000"/>
                  </a:schemeClr>
                </a:solidFill>
                <a:latin typeface="+mj-lt"/>
                <a:ea typeface="Verdana" pitchFamily="34" charset="0"/>
                <a:cs typeface="Verdana" pitchFamily="34" charset="0"/>
              </a:defRPr>
            </a:lvl2pPr>
            <a:lvl3pPr>
              <a:defRPr sz="1600">
                <a:latin typeface="Verdana" pitchFamily="34" charset="0"/>
                <a:ea typeface="Verdana" pitchFamily="34" charset="0"/>
                <a:cs typeface="Verdana" pitchFamily="34" charset="0"/>
              </a:defRPr>
            </a:lvl3pPr>
            <a:lvl4pPr>
              <a:defRPr sz="1600">
                <a:latin typeface="Verdana" pitchFamily="34" charset="0"/>
                <a:ea typeface="Verdana" pitchFamily="34" charset="0"/>
                <a:cs typeface="Verdana" pitchFamily="34" charset="0"/>
              </a:defRPr>
            </a:lvl4pPr>
            <a:lvl5pPr>
              <a:defRPr sz="1600">
                <a:latin typeface="Verdana" pitchFamily="34" charset="0"/>
                <a:ea typeface="Verdana" pitchFamily="34" charset="0"/>
                <a:cs typeface="Verdana" pitchFamily="34" charset="0"/>
              </a:defRPr>
            </a:lvl5pPr>
          </a:lstStyle>
          <a:p>
            <a:pPr lvl="0"/>
            <a:r>
              <a:rPr lang="ru-RU" dirty="0" smtClean="0"/>
              <a:t>Пункт номер один</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1"/>
            <a:endParaRPr lang="ru-RU" dirty="0" smtClean="0"/>
          </a:p>
        </p:txBody>
      </p:sp>
    </p:spTree>
    <p:extLst>
      <p:ext uri="{BB962C8B-B14F-4D97-AF65-F5344CB8AC3E}">
        <p14:creationId xmlns:p14="http://schemas.microsoft.com/office/powerpoint/2010/main" val="193140017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03_ Начало раздел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2880000" y="612000"/>
            <a:ext cx="5400000" cy="2232000"/>
          </a:xfrm>
          <a:prstGeom prst="rect">
            <a:avLst/>
          </a:prstGeom>
        </p:spPr>
        <p:txBody>
          <a:bodyPr anchor="t" anchorCtr="0">
            <a:noAutofit/>
          </a:bodyPr>
          <a:lstStyle>
            <a:lvl1pPr algn="l">
              <a:lnSpc>
                <a:spcPct val="90000"/>
              </a:lnSpc>
              <a:defRPr sz="4800" baseline="0">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5"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latin typeface="+mj-lt"/>
                <a:ea typeface="Verdana" pitchFamily="34" charset="0"/>
                <a:cs typeface="Verdana" pitchFamily="34" charset="0"/>
              </a:defRPr>
            </a:lvl1pPr>
          </a:lstStyle>
          <a:p>
            <a:endParaRPr lang="ru-RU" dirty="0">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9E2B10B-2B5B-4D21-B621-3C15B0884A5E}" type="slidenum">
              <a:rPr lang="ru-RU" smtClean="0">
                <a:solidFill>
                  <a:srgbClr val="000000">
                    <a:tint val="75000"/>
                  </a:srgbClr>
                </a:solidFill>
              </a:rPr>
              <a:pPr/>
              <a:t>‹#›</a:t>
            </a:fld>
            <a:endParaRPr lang="ru-RU">
              <a:solidFill>
                <a:srgbClr val="000000">
                  <a:tint val="75000"/>
                </a:srgbClr>
              </a:solidFill>
            </a:endParaRPr>
          </a:p>
        </p:txBody>
      </p:sp>
      <p:sp>
        <p:nvSpPr>
          <p:cNvPr id="8" name="Прямоугольник 7"/>
          <p:cNvSpPr/>
          <p:nvPr/>
        </p:nvSpPr>
        <p:spPr>
          <a:xfrm>
            <a:off x="269875" y="269875"/>
            <a:ext cx="21600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2232000" y="6191260"/>
            <a:ext cx="1663700" cy="396875"/>
          </a:xfrm>
          <a:prstGeom prst="rect">
            <a:avLst/>
          </a:prstGeom>
          <a:noFill/>
          <a:ln w="9525">
            <a:noFill/>
            <a:miter lim="800000"/>
            <a:headEnd/>
            <a:tailEnd/>
          </a:ln>
        </p:spPr>
      </p:pic>
    </p:spTree>
    <p:extLst>
      <p:ext uri="{BB962C8B-B14F-4D97-AF65-F5344CB8AC3E}">
        <p14:creationId xmlns:p14="http://schemas.microsoft.com/office/powerpoint/2010/main" val="52096269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6_ Начало раздела">
    <p:spTree>
      <p:nvGrpSpPr>
        <p:cNvPr id="1" name=""/>
        <p:cNvGrpSpPr/>
        <p:nvPr/>
      </p:nvGrpSpPr>
      <p:grpSpPr>
        <a:xfrm>
          <a:off x="0" y="0"/>
          <a:ext cx="0" cy="0"/>
          <a:chOff x="0" y="0"/>
          <a:chExt cx="0" cy="0"/>
        </a:xfrm>
      </p:grpSpPr>
      <p:sp>
        <p:nvSpPr>
          <p:cNvPr id="9" name="Прямоугольник 8"/>
          <p:cNvSpPr/>
          <p:nvPr userDrawn="1"/>
        </p:nvSpPr>
        <p:spPr>
          <a:xfrm>
            <a:off x="269880" y="260648"/>
            <a:ext cx="8604250" cy="6318250"/>
          </a:xfrm>
          <a:prstGeom prst="rect">
            <a:avLst/>
          </a:prstGeom>
          <a:solidFill>
            <a:srgbClr val="6163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dirty="0">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9E2B10B-2B5B-4D21-B621-3C15B0884A5E}"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152538011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5_ Начало раздела">
    <p:spTree>
      <p:nvGrpSpPr>
        <p:cNvPr id="1" name=""/>
        <p:cNvGrpSpPr/>
        <p:nvPr/>
      </p:nvGrpSpPr>
      <p:grpSpPr>
        <a:xfrm>
          <a:off x="0" y="0"/>
          <a:ext cx="0" cy="0"/>
          <a:chOff x="0" y="0"/>
          <a:chExt cx="0" cy="0"/>
        </a:xfrm>
      </p:grpSpPr>
      <p:sp>
        <p:nvSpPr>
          <p:cNvPr id="11" name="Прямоугольник 10"/>
          <p:cNvSpPr/>
          <p:nvPr userDrawn="1"/>
        </p:nvSpPr>
        <p:spPr>
          <a:xfrm>
            <a:off x="269880" y="260648"/>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dirty="0">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9E2B10B-2B5B-4D21-B621-3C15B0884A5E}"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395922903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7_ Начало раздела">
    <p:spTree>
      <p:nvGrpSpPr>
        <p:cNvPr id="1" name=""/>
        <p:cNvGrpSpPr/>
        <p:nvPr/>
      </p:nvGrpSpPr>
      <p:grpSpPr>
        <a:xfrm>
          <a:off x="0" y="0"/>
          <a:ext cx="0" cy="0"/>
          <a:chOff x="0" y="0"/>
          <a:chExt cx="0" cy="0"/>
        </a:xfrm>
      </p:grpSpPr>
      <p:sp>
        <p:nvSpPr>
          <p:cNvPr id="6" name="Прямоугольник 5"/>
          <p:cNvSpPr/>
          <p:nvPr userDrawn="1"/>
        </p:nvSpPr>
        <p:spPr>
          <a:xfrm>
            <a:off x="269880" y="260648"/>
            <a:ext cx="8604250" cy="6318250"/>
          </a:xfrm>
          <a:prstGeom prst="rect">
            <a:avLst/>
          </a:prstGeom>
          <a:solidFill>
            <a:srgbClr val="6D6F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dirty="0">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9E2B10B-2B5B-4D21-B621-3C15B0884A5E}"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334527879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8_ Начало раздела">
    <p:spTree>
      <p:nvGrpSpPr>
        <p:cNvPr id="1" name=""/>
        <p:cNvGrpSpPr/>
        <p:nvPr/>
      </p:nvGrpSpPr>
      <p:grpSpPr>
        <a:xfrm>
          <a:off x="0" y="0"/>
          <a:ext cx="0" cy="0"/>
          <a:chOff x="0" y="0"/>
          <a:chExt cx="0" cy="0"/>
        </a:xfrm>
      </p:grpSpPr>
      <p:sp>
        <p:nvSpPr>
          <p:cNvPr id="6" name="Прямоугольник 5"/>
          <p:cNvSpPr/>
          <p:nvPr userDrawn="1"/>
        </p:nvSpPr>
        <p:spPr>
          <a:xfrm>
            <a:off x="269880" y="260648"/>
            <a:ext cx="8604250" cy="6318250"/>
          </a:xfrm>
          <a:prstGeom prst="rect">
            <a:avLst/>
          </a:prstGeom>
          <a:solidFill>
            <a:srgbClr val="5D4F4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dirty="0">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9E2B10B-2B5B-4D21-B621-3C15B0884A5E}"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83501120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04_ Слайд с тексто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9E2B10B-2B5B-4D21-B621-3C15B0884A5E}" type="slidenum">
              <a:rPr lang="ru-RU" smtClean="0">
                <a:solidFill>
                  <a:srgbClr val="000000">
                    <a:tint val="75000"/>
                  </a:srgbClr>
                </a:solidFill>
              </a: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9" y="2134800"/>
            <a:ext cx="7416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p>
        </p:txBody>
      </p:sp>
      <p:sp>
        <p:nvSpPr>
          <p:cNvPr id="8" name="Прямоугольник 7"/>
          <p:cNvSpPr/>
          <p:nvPr/>
        </p:nvSpPr>
        <p:spPr>
          <a:xfrm>
            <a:off x="269880"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60"/>
            <a:ext cx="1663700" cy="396875"/>
          </a:xfrm>
          <a:prstGeom prst="rect">
            <a:avLst/>
          </a:prstGeom>
          <a:noFill/>
          <a:ln w="9525">
            <a:noFill/>
            <a:miter lim="800000"/>
            <a:headEnd/>
            <a:tailEnd/>
          </a:ln>
        </p:spPr>
      </p:pic>
    </p:spTree>
    <p:extLst>
      <p:ext uri="{BB962C8B-B14F-4D97-AF65-F5344CB8AC3E}">
        <p14:creationId xmlns:p14="http://schemas.microsoft.com/office/powerpoint/2010/main" val="2874455514"/>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05_ Слайд с текстом и изображение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9E2B10B-2B5B-4D21-B621-3C15B0884A5E}" type="slidenum">
              <a:rPr lang="ru-RU" smtClean="0">
                <a:solidFill>
                  <a:srgbClr val="000000">
                    <a:tint val="75000"/>
                  </a:srgbClr>
                </a:solidFill>
              </a: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9" y="2134800"/>
            <a:ext cx="4140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a:t>
            </a:r>
          </a:p>
        </p:txBody>
      </p:sp>
      <p:sp>
        <p:nvSpPr>
          <p:cNvPr id="8" name="Прямоугольник 7"/>
          <p:cNvSpPr/>
          <p:nvPr/>
        </p:nvSpPr>
        <p:spPr>
          <a:xfrm>
            <a:off x="269880"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60"/>
            <a:ext cx="1663700" cy="396875"/>
          </a:xfrm>
          <a:prstGeom prst="rect">
            <a:avLst/>
          </a:prstGeom>
          <a:noFill/>
          <a:ln w="9525">
            <a:noFill/>
            <a:miter lim="800000"/>
            <a:headEnd/>
            <a:tailEnd/>
          </a:ln>
        </p:spPr>
      </p:pic>
      <p:sp>
        <p:nvSpPr>
          <p:cNvPr id="10" name="Рисунок 2"/>
          <p:cNvSpPr>
            <a:spLocks noGrp="1"/>
          </p:cNvSpPr>
          <p:nvPr>
            <p:ph type="pic" idx="1" hasCustomPrompt="1"/>
          </p:nvPr>
        </p:nvSpPr>
        <p:spPr>
          <a:xfrm>
            <a:off x="5436000" y="2160000"/>
            <a:ext cx="3240000" cy="3708000"/>
          </a:xfrm>
          <a:prstGeom prst="rect">
            <a:avLst/>
          </a:prstGeom>
        </p:spPr>
        <p:txBody>
          <a:bodyPr anchor="ctr" anchorCtr="0">
            <a:normAutofit/>
          </a:bodyPr>
          <a:lstStyle>
            <a:lvl1pPr marL="0" indent="0" algn="ctr">
              <a:buNone/>
              <a:defRPr sz="1800" baseline="0">
                <a:solidFill>
                  <a:schemeClr val="bg1">
                    <a:lumMod val="50000"/>
                  </a:schemeClr>
                </a:solidFill>
                <a:latin typeface="Courier New" pitchFamily="49" charset="0"/>
                <a:cs typeface="Courier New" pitchFamily="49"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Нажмите иконку, </a:t>
            </a:r>
            <a:br>
              <a:rPr lang="ru-RU" dirty="0" smtClean="0"/>
            </a:br>
            <a:r>
              <a:rPr lang="ru-RU" dirty="0" smtClean="0"/>
              <a:t>чтобы вставить изображение</a:t>
            </a:r>
            <a:endParaRPr lang="ru-RU" dirty="0"/>
          </a:p>
        </p:txBody>
      </p:sp>
    </p:spTree>
    <p:extLst>
      <p:ext uri="{BB962C8B-B14F-4D97-AF65-F5344CB8AC3E}">
        <p14:creationId xmlns:p14="http://schemas.microsoft.com/office/powerpoint/2010/main" val="386478372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06_ Слайд с буллетированным текстом и изображение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9E2B10B-2B5B-4D21-B621-3C15B0884A5E}" type="slidenum">
              <a:rPr lang="ru-RU" smtClean="0">
                <a:solidFill>
                  <a:srgbClr val="000000">
                    <a:tint val="75000"/>
                  </a:srgbClr>
                </a:solidFill>
              </a:rPr>
              <a:pPr/>
              <a:t>‹#›</a:t>
            </a:fld>
            <a:endParaRPr lang="ru-RU">
              <a:solidFill>
                <a:srgbClr val="000000">
                  <a:tint val="75000"/>
                </a:srgbClr>
              </a:solidFill>
            </a:endParaRPr>
          </a:p>
        </p:txBody>
      </p:sp>
      <p:sp>
        <p:nvSpPr>
          <p:cNvPr id="8" name="Прямоугольник 7"/>
          <p:cNvSpPr/>
          <p:nvPr/>
        </p:nvSpPr>
        <p:spPr>
          <a:xfrm>
            <a:off x="269880"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60"/>
            <a:ext cx="1663700" cy="396875"/>
          </a:xfrm>
          <a:prstGeom prst="rect">
            <a:avLst/>
          </a:prstGeom>
          <a:noFill/>
          <a:ln w="9525">
            <a:noFill/>
            <a:miter lim="800000"/>
            <a:headEnd/>
            <a:tailEnd/>
          </a:ln>
        </p:spPr>
      </p:pic>
      <p:sp>
        <p:nvSpPr>
          <p:cNvPr id="12" name="Содержимое 3"/>
          <p:cNvSpPr>
            <a:spLocks noGrp="1"/>
          </p:cNvSpPr>
          <p:nvPr>
            <p:ph sz="half" idx="14" hasCustomPrompt="1"/>
          </p:nvPr>
        </p:nvSpPr>
        <p:spPr>
          <a:xfrm>
            <a:off x="4572000" y="2160000"/>
            <a:ext cx="4104000" cy="2782800"/>
          </a:xfrm>
          <a:prstGeom prst="rect">
            <a:avLst/>
          </a:prstGeom>
        </p:spPr>
        <p:txBody>
          <a:bodyPr>
            <a:noAutofit/>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baseline="0">
                <a:solidFill>
                  <a:schemeClr val="bg1">
                    <a:lumMod val="50000"/>
                  </a:schemeClr>
                </a:solidFill>
                <a:latin typeface="Courier New" pitchFamily="49" charset="0"/>
                <a:cs typeface="Courier New" pitchFamily="49" charset="0"/>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ru-RU" dirty="0" smtClean="0"/>
              <a:t>Чтобы вставить объект, нажмите соответствующую иконку</a:t>
            </a:r>
          </a:p>
        </p:txBody>
      </p:sp>
      <p:sp>
        <p:nvSpPr>
          <p:cNvPr id="11" name="Текст 3"/>
          <p:cNvSpPr>
            <a:spLocks noGrp="1"/>
          </p:cNvSpPr>
          <p:nvPr>
            <p:ph type="body" sz="half" idx="13" hasCustomPrompt="1"/>
          </p:nvPr>
        </p:nvSpPr>
        <p:spPr>
          <a:xfrm>
            <a:off x="4572000" y="5112000"/>
            <a:ext cx="4176000" cy="576064"/>
          </a:xfrm>
          <a:prstGeom prst="rect">
            <a:avLst/>
          </a:prstGeom>
        </p:spPr>
        <p:txBody>
          <a:bodyPr lIns="0" tIns="0" rIns="0" bIns="0">
            <a:noAutofit/>
          </a:bodyPr>
          <a:lstStyle>
            <a:lvl1pPr marL="0" indent="0">
              <a:lnSpc>
                <a:spcPct val="100000"/>
              </a:lnSpc>
              <a:spcBef>
                <a:spcPts val="0"/>
              </a:spcBef>
              <a:buNone/>
              <a:defRPr sz="11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Подпись − шрифт </a:t>
            </a:r>
            <a:r>
              <a:rPr lang="en-US" dirty="0" smtClean="0"/>
              <a:t>Tahoma 11 </a:t>
            </a:r>
            <a:r>
              <a:rPr lang="ru-RU" dirty="0" smtClean="0"/>
              <a:t>пт.</a:t>
            </a:r>
          </a:p>
        </p:txBody>
      </p:sp>
      <p:sp>
        <p:nvSpPr>
          <p:cNvPr id="10" name="Вертикальный текст 2"/>
          <p:cNvSpPr>
            <a:spLocks noGrp="1"/>
          </p:cNvSpPr>
          <p:nvPr>
            <p:ph type="body" orient="vert" idx="1" hasCustomPrompt="1"/>
          </p:nvPr>
        </p:nvSpPr>
        <p:spPr>
          <a:xfrm>
            <a:off x="1152000" y="2134800"/>
            <a:ext cx="3276000" cy="3600000"/>
          </a:xfrm>
          <a:prstGeom prst="rect">
            <a:avLst/>
          </a:prstGeom>
        </p:spPr>
        <p:txBody>
          <a:bodyPr vert="horz">
            <a:noAutofit/>
          </a:bodyPr>
          <a:lstStyle>
            <a:lvl1pPr marL="174625" indent="-174625" defTabSz="1976438">
              <a:spcBef>
                <a:spcPts val="1800"/>
              </a:spcBef>
              <a:buFont typeface="Wingdings" pitchFamily="2" charset="2"/>
              <a:buChar char="§"/>
              <a:defRPr sz="1600" baseline="0">
                <a:latin typeface="+mj-lt"/>
                <a:ea typeface="Verdana" pitchFamily="34" charset="0"/>
                <a:cs typeface="Verdana" pitchFamily="34" charset="0"/>
              </a:defRPr>
            </a:lvl1pPr>
            <a:lvl2pPr defTabSz="1976438">
              <a:defRPr sz="1600">
                <a:latin typeface="+mj-lt"/>
                <a:ea typeface="Verdana" pitchFamily="34" charset="0"/>
                <a:cs typeface="Verdana" pitchFamily="34" charset="0"/>
              </a:defRPr>
            </a:lvl2pPr>
            <a:lvl3pPr>
              <a:defRPr sz="1600">
                <a:latin typeface="Verdana" pitchFamily="34" charset="0"/>
                <a:ea typeface="Verdana" pitchFamily="34" charset="0"/>
                <a:cs typeface="Verdana" pitchFamily="34" charset="0"/>
              </a:defRPr>
            </a:lvl3pPr>
            <a:lvl4pPr>
              <a:defRPr sz="1600">
                <a:latin typeface="Verdana" pitchFamily="34" charset="0"/>
                <a:ea typeface="Verdana" pitchFamily="34" charset="0"/>
                <a:cs typeface="Verdana" pitchFamily="34" charset="0"/>
              </a:defRPr>
            </a:lvl4pPr>
            <a:lvl5pPr>
              <a:defRPr sz="1600">
                <a:latin typeface="Verdana" pitchFamily="34" charset="0"/>
                <a:ea typeface="Verdana" pitchFamily="34" charset="0"/>
                <a:cs typeface="Verdana" pitchFamily="34" charset="0"/>
              </a:defRPr>
            </a:lvl5pPr>
          </a:lstStyle>
          <a:p>
            <a:pPr lvl="0"/>
            <a:r>
              <a:rPr lang="ru-RU" dirty="0" smtClean="0"/>
              <a:t>Пункт номер один</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p:txBody>
      </p:sp>
    </p:spTree>
    <p:extLst>
      <p:ext uri="{BB962C8B-B14F-4D97-AF65-F5344CB8AC3E}">
        <p14:creationId xmlns:p14="http://schemas.microsoft.com/office/powerpoint/2010/main" val="194975067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07_ Слайд с текстом и таблицей">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9E2B10B-2B5B-4D21-B621-3C15B0884A5E}" type="slidenum">
              <a:rPr lang="ru-RU" smtClean="0">
                <a:solidFill>
                  <a:srgbClr val="000000">
                    <a:tint val="75000"/>
                  </a:srgbClr>
                </a:solidFill>
              </a: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8" y="2134800"/>
            <a:ext cx="7416000" cy="1150184"/>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r>
              <a:rPr lang="en-US" dirty="0" smtClean="0"/>
              <a:t> </a:t>
            </a:r>
            <a:br>
              <a:rPr lang="en-US" dirty="0" smtClean="0"/>
            </a:br>
            <a:r>
              <a:rPr lang="ru-RU" dirty="0" smtClean="0"/>
              <a:t>Ниже текста расположите таблицу, созданную в программе </a:t>
            </a:r>
            <a:r>
              <a:rPr lang="en-US" dirty="0" smtClean="0"/>
              <a:t>Excel</a:t>
            </a:r>
            <a:r>
              <a:rPr lang="ru-RU" dirty="0" smtClean="0"/>
              <a:t> в фирменном стиле </a:t>
            </a:r>
            <a:r>
              <a:rPr lang="en-US" dirty="0" smtClean="0"/>
              <a:t>(</a:t>
            </a:r>
            <a:r>
              <a:rPr lang="ru-RU" dirty="0" smtClean="0"/>
              <a:t>из оригинального </a:t>
            </a:r>
            <a:r>
              <a:rPr lang="en-US" dirty="0" smtClean="0"/>
              <a:t>Excel-</a:t>
            </a:r>
            <a:r>
              <a:rPr lang="ru-RU" dirty="0" smtClean="0"/>
              <a:t>шаблона таблицы Московской Биржи ) и вставленную на этот слайд операцией </a:t>
            </a:r>
            <a:r>
              <a:rPr lang="en-US" dirty="0" smtClean="0"/>
              <a:t>Copy &gt; Paste</a:t>
            </a:r>
            <a:r>
              <a:rPr lang="ru-RU" dirty="0" smtClean="0"/>
              <a:t>. </a:t>
            </a:r>
          </a:p>
        </p:txBody>
      </p:sp>
      <p:sp>
        <p:nvSpPr>
          <p:cNvPr id="8" name="Прямоугольник 7"/>
          <p:cNvSpPr/>
          <p:nvPr/>
        </p:nvSpPr>
        <p:spPr>
          <a:xfrm>
            <a:off x="269880"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60"/>
            <a:ext cx="1663700" cy="396875"/>
          </a:xfrm>
          <a:prstGeom prst="rect">
            <a:avLst/>
          </a:prstGeom>
          <a:noFill/>
          <a:ln w="9525">
            <a:noFill/>
            <a:miter lim="800000"/>
            <a:headEnd/>
            <a:tailEnd/>
          </a:ln>
        </p:spPr>
      </p:pic>
    </p:spTree>
    <p:extLst>
      <p:ext uri="{BB962C8B-B14F-4D97-AF65-F5344CB8AC3E}">
        <p14:creationId xmlns:p14="http://schemas.microsoft.com/office/powerpoint/2010/main" val="250506184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08_ Слайд с текстом и диаграммой">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9E2B10B-2B5B-4D21-B621-3C15B0884A5E}" type="slidenum">
              <a:rPr lang="ru-RU" smtClean="0">
                <a:solidFill>
                  <a:srgbClr val="000000">
                    <a:tint val="75000"/>
                  </a:srgbClr>
                </a:solidFill>
              </a: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9" y="2134800"/>
            <a:ext cx="4140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p>
        </p:txBody>
      </p:sp>
      <p:sp>
        <p:nvSpPr>
          <p:cNvPr id="8" name="Прямоугольник 7"/>
          <p:cNvSpPr/>
          <p:nvPr/>
        </p:nvSpPr>
        <p:spPr>
          <a:xfrm>
            <a:off x="269880"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60"/>
            <a:ext cx="1663700" cy="396875"/>
          </a:xfrm>
          <a:prstGeom prst="rect">
            <a:avLst/>
          </a:prstGeom>
          <a:noFill/>
          <a:ln w="9525">
            <a:noFill/>
            <a:miter lim="800000"/>
            <a:headEnd/>
            <a:tailEnd/>
          </a:ln>
        </p:spPr>
      </p:pic>
      <p:sp>
        <p:nvSpPr>
          <p:cNvPr id="12" name="Содержимое 3"/>
          <p:cNvSpPr>
            <a:spLocks noGrp="1"/>
          </p:cNvSpPr>
          <p:nvPr>
            <p:ph sz="half" idx="14" hasCustomPrompt="1"/>
          </p:nvPr>
        </p:nvSpPr>
        <p:spPr>
          <a:xfrm>
            <a:off x="5436000" y="2160000"/>
            <a:ext cx="3240000" cy="3708000"/>
          </a:xfrm>
          <a:prstGeom prst="rect">
            <a:avLst/>
          </a:prstGeom>
        </p:spPr>
        <p:txBody>
          <a:bodyPr>
            <a:noAutofit/>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baseline="0">
                <a:solidFill>
                  <a:schemeClr val="bg1">
                    <a:lumMod val="50000"/>
                  </a:schemeClr>
                </a:solidFill>
                <a:latin typeface="Courier New" pitchFamily="49" charset="0"/>
                <a:cs typeface="Courier New" pitchFamily="49" charset="0"/>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ru-RU" dirty="0" smtClean="0"/>
              <a:t>Чтобы вставить объект, нажмите соответствующую иконку</a:t>
            </a:r>
          </a:p>
        </p:txBody>
      </p:sp>
      <p:sp>
        <p:nvSpPr>
          <p:cNvPr id="11" name="Текст 3"/>
          <p:cNvSpPr>
            <a:spLocks noGrp="1"/>
          </p:cNvSpPr>
          <p:nvPr>
            <p:ph type="body" sz="half" idx="13" hasCustomPrompt="1"/>
          </p:nvPr>
        </p:nvSpPr>
        <p:spPr>
          <a:xfrm>
            <a:off x="5508002" y="5157192"/>
            <a:ext cx="2054288" cy="792088"/>
          </a:xfrm>
          <a:prstGeom prst="rect">
            <a:avLst/>
          </a:prstGeom>
        </p:spPr>
        <p:txBody>
          <a:bodyPr lIns="0" tIns="0" rIns="0" bIns="0">
            <a:noAutofit/>
          </a:bodyPr>
          <a:lstStyle>
            <a:lvl1pPr marL="0" indent="0">
              <a:lnSpc>
                <a:spcPct val="100000"/>
              </a:lnSpc>
              <a:spcBef>
                <a:spcPts val="0"/>
              </a:spcBef>
              <a:buNone/>
              <a:defRPr sz="11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Подпись к диаграмме − шрифт </a:t>
            </a:r>
            <a:r>
              <a:rPr lang="en-US" dirty="0" smtClean="0"/>
              <a:t>Tahoma 11 </a:t>
            </a:r>
            <a:r>
              <a:rPr lang="ru-RU" dirty="0" smtClean="0"/>
              <a:t>пт.</a:t>
            </a:r>
          </a:p>
        </p:txBody>
      </p:sp>
    </p:spTree>
    <p:extLst>
      <p:ext uri="{BB962C8B-B14F-4D97-AF65-F5344CB8AC3E}">
        <p14:creationId xmlns:p14="http://schemas.microsoft.com/office/powerpoint/2010/main" val="174061857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09_ Слайд с выносом">
    <p:spTree>
      <p:nvGrpSpPr>
        <p:cNvPr id="1" name=""/>
        <p:cNvGrpSpPr/>
        <p:nvPr/>
      </p:nvGrpSpPr>
      <p:grpSpPr>
        <a:xfrm>
          <a:off x="0" y="0"/>
          <a:ext cx="0" cy="0"/>
          <a:chOff x="0" y="0"/>
          <a:chExt cx="0" cy="0"/>
        </a:xfrm>
      </p:grpSpPr>
      <p:pic>
        <p:nvPicPr>
          <p:cNvPr id="4" name="Picture 3" descr="\\atlas-old\Департамент_по_коммуникациям\Отдел_управления_брендом\Фирменный стиль\Шаблон презентаций\купол2.jpg"/>
          <p:cNvPicPr>
            <a:picLocks noChangeAspect="1" noChangeArrowheads="1"/>
          </p:cNvPicPr>
          <p:nvPr userDrawn="1"/>
        </p:nvPicPr>
        <p:blipFill rotWithShape="1">
          <a:blip r:embed="rId2" cstate="email">
            <a:extLst>
              <a:ext uri="{28A0092B-C50C-407E-A947-70E740481C1C}">
                <a14:useLocalDpi xmlns:a14="http://schemas.microsoft.com/office/drawing/2010/main" val="0"/>
              </a:ext>
            </a:extLst>
          </a:blip>
          <a:srcRect t="3789" b="344"/>
          <a:stretch/>
        </p:blipFill>
        <p:spPr bwMode="auto">
          <a:xfrm>
            <a:off x="251520" y="260648"/>
            <a:ext cx="8640960" cy="6372000"/>
          </a:xfrm>
          <a:prstGeom prst="rect">
            <a:avLst/>
          </a:prstGeom>
          <a:noFill/>
          <a:extLst>
            <a:ext uri="{909E8E84-426E-40DD-AFC4-6F175D3DCCD1}">
              <a14:hiddenFill xmlns:a14="http://schemas.microsoft.com/office/drawing/2010/main">
                <a:solidFill>
                  <a:srgbClr val="FFFFFF"/>
                </a:solidFill>
              </a14:hiddenFill>
            </a:ext>
          </a:extLst>
        </p:spPr>
      </p:pic>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427511643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10_ Слайд с выносом">
    <p:spTree>
      <p:nvGrpSpPr>
        <p:cNvPr id="1" name=""/>
        <p:cNvGrpSpPr/>
        <p:nvPr/>
      </p:nvGrpSpPr>
      <p:grpSpPr>
        <a:xfrm>
          <a:off x="0" y="0"/>
          <a:ext cx="0" cy="0"/>
          <a:chOff x="0" y="0"/>
          <a:chExt cx="0" cy="0"/>
        </a:xfrm>
      </p:grpSpPr>
      <p:sp>
        <p:nvSpPr>
          <p:cNvPr id="5" name="Прямоугольник 4"/>
          <p:cNvSpPr/>
          <p:nvPr userDrawn="1"/>
        </p:nvSpPr>
        <p:spPr>
          <a:xfrm>
            <a:off x="269880" y="260648"/>
            <a:ext cx="8604250" cy="6318250"/>
          </a:xfrm>
          <a:prstGeom prst="rect">
            <a:avLst/>
          </a:prstGeom>
          <a:solidFill>
            <a:srgbClr val="6163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422354683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11_ Слайд с выносом">
    <p:spTree>
      <p:nvGrpSpPr>
        <p:cNvPr id="1" name=""/>
        <p:cNvGrpSpPr/>
        <p:nvPr/>
      </p:nvGrpSpPr>
      <p:grpSpPr>
        <a:xfrm>
          <a:off x="0" y="0"/>
          <a:ext cx="0" cy="0"/>
          <a:chOff x="0" y="0"/>
          <a:chExt cx="0" cy="0"/>
        </a:xfrm>
      </p:grpSpPr>
      <p:sp>
        <p:nvSpPr>
          <p:cNvPr id="4" name="Прямоугольник 3"/>
          <p:cNvSpPr/>
          <p:nvPr userDrawn="1"/>
        </p:nvSpPr>
        <p:spPr>
          <a:xfrm>
            <a:off x="269880" y="260648"/>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368525003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12_ Слайд с выносом">
    <p:spTree>
      <p:nvGrpSpPr>
        <p:cNvPr id="1" name=""/>
        <p:cNvGrpSpPr/>
        <p:nvPr/>
      </p:nvGrpSpPr>
      <p:grpSpPr>
        <a:xfrm>
          <a:off x="0" y="0"/>
          <a:ext cx="0" cy="0"/>
          <a:chOff x="0" y="0"/>
          <a:chExt cx="0" cy="0"/>
        </a:xfrm>
      </p:grpSpPr>
      <p:sp>
        <p:nvSpPr>
          <p:cNvPr id="4" name="Прямоугольник 3"/>
          <p:cNvSpPr/>
          <p:nvPr userDrawn="1"/>
        </p:nvSpPr>
        <p:spPr>
          <a:xfrm>
            <a:off x="269880" y="260648"/>
            <a:ext cx="8604250" cy="6318250"/>
          </a:xfrm>
          <a:prstGeom prst="rect">
            <a:avLst/>
          </a:prstGeom>
          <a:solidFill>
            <a:srgbClr val="6D6F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54511849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13_ Слайд с выносом">
    <p:spTree>
      <p:nvGrpSpPr>
        <p:cNvPr id="1" name=""/>
        <p:cNvGrpSpPr/>
        <p:nvPr/>
      </p:nvGrpSpPr>
      <p:grpSpPr>
        <a:xfrm>
          <a:off x="0" y="0"/>
          <a:ext cx="0" cy="0"/>
          <a:chOff x="0" y="0"/>
          <a:chExt cx="0" cy="0"/>
        </a:xfrm>
      </p:grpSpPr>
      <p:sp>
        <p:nvSpPr>
          <p:cNvPr id="4" name="Прямоугольник 3"/>
          <p:cNvSpPr/>
          <p:nvPr userDrawn="1"/>
        </p:nvSpPr>
        <p:spPr>
          <a:xfrm>
            <a:off x="269880" y="260648"/>
            <a:ext cx="8604250" cy="6318250"/>
          </a:xfrm>
          <a:prstGeom prst="rect">
            <a:avLst/>
          </a:prstGeom>
          <a:solidFill>
            <a:srgbClr val="5D4F4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347714000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01_ Титульный слайд_">
    <p:spTree>
      <p:nvGrpSpPr>
        <p:cNvPr id="1" name=""/>
        <p:cNvGrpSpPr/>
        <p:nvPr/>
      </p:nvGrpSpPr>
      <p:grpSpPr>
        <a:xfrm>
          <a:off x="0" y="0"/>
          <a:ext cx="0" cy="0"/>
          <a:chOff x="0" y="0"/>
          <a:chExt cx="0" cy="0"/>
        </a:xfrm>
      </p:grpSpPr>
      <p:pic>
        <p:nvPicPr>
          <p:cNvPr id="6" name="Picture 2" descr="\\atlas-old\Департамент_по_коммуникациям\Отдел_управления_брендом\Фирменный стиль\Шаблон презентаций\купол.jpg"/>
          <p:cNvPicPr>
            <a:picLocks noChangeAspect="1" noChangeArrowheads="1"/>
          </p:cNvPicPr>
          <p:nvPr userDrawn="1"/>
        </p:nvPicPr>
        <p:blipFill rotWithShape="1">
          <a:blip r:embed="rId2" cstate="email">
            <a:extLst>
              <a:ext uri="{28A0092B-C50C-407E-A947-70E740481C1C}">
                <a14:useLocalDpi xmlns:a14="http://schemas.microsoft.com/office/drawing/2010/main" val="0"/>
              </a:ext>
            </a:extLst>
          </a:blip>
          <a:srcRect l="13890" t="14957" r="19446" b="9402"/>
          <a:stretch/>
        </p:blipFill>
        <p:spPr bwMode="auto">
          <a:xfrm>
            <a:off x="251520" y="252000"/>
            <a:ext cx="4320000" cy="6372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1026" name="Picture 2" descr="\\atlas-old\Департамент_по_коммуникациям\Отдел_управления_брендом\Фирменный стиль\Шаблон презентаций\ЛОГО.jpg"/>
          <p:cNvPicPr>
            <a:picLocks noChangeAspect="1" noChangeArrowheads="1"/>
          </p:cNvPicPr>
          <p:nvPr userDrawn="1"/>
        </p:nvPicPr>
        <p:blipFill>
          <a:blip r:embed="rId3" cstate="email">
            <a:extLst>
              <a:ext uri="{28A0092B-C50C-407E-A947-70E740481C1C}">
                <a14:useLocalDpi xmlns:a14="http://schemas.microsoft.com/office/drawing/2010/main" val="0"/>
              </a:ext>
            </a:extLst>
          </a:blip>
          <a:srcRect/>
          <a:stretch>
            <a:fillRect/>
          </a:stretch>
        </p:blipFill>
        <p:spPr bwMode="auto">
          <a:xfrm>
            <a:off x="4283968" y="252000"/>
            <a:ext cx="2448272" cy="582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99157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2_ Титульный слайд_">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sp>
        <p:nvSpPr>
          <p:cNvPr id="3" name="Прямоугольник 2"/>
          <p:cNvSpPr/>
          <p:nvPr/>
        </p:nvSpPr>
        <p:spPr>
          <a:xfrm>
            <a:off x="251520" y="270000"/>
            <a:ext cx="4320480" cy="6327352"/>
          </a:xfrm>
          <a:prstGeom prst="rect">
            <a:avLst/>
          </a:prstGeom>
          <a:solidFill>
            <a:srgbClr val="6163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180415363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3_ Титульный слайд_">
    <p:spTree>
      <p:nvGrpSpPr>
        <p:cNvPr id="1" name=""/>
        <p:cNvGrpSpPr/>
        <p:nvPr/>
      </p:nvGrpSpPr>
      <p:grpSpPr>
        <a:xfrm>
          <a:off x="0" y="0"/>
          <a:ext cx="0" cy="0"/>
          <a:chOff x="0" y="0"/>
          <a:chExt cx="0" cy="0"/>
        </a:xfrm>
      </p:grpSpPr>
      <p:sp>
        <p:nvSpPr>
          <p:cNvPr id="6" name="Прямоугольник 5"/>
          <p:cNvSpPr/>
          <p:nvPr userDrawn="1"/>
        </p:nvSpPr>
        <p:spPr>
          <a:xfrm>
            <a:off x="251520" y="269877"/>
            <a:ext cx="4320480" cy="6327477"/>
          </a:xfrm>
          <a:prstGeom prst="rect">
            <a:avLst/>
          </a:prstGeom>
          <a:solidFill>
            <a:srgbClr val="5162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111271532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4_ Титульный слайд_">
    <p:spTree>
      <p:nvGrpSpPr>
        <p:cNvPr id="1" name=""/>
        <p:cNvGrpSpPr/>
        <p:nvPr/>
      </p:nvGrpSpPr>
      <p:grpSpPr>
        <a:xfrm>
          <a:off x="0" y="0"/>
          <a:ext cx="0" cy="0"/>
          <a:chOff x="0" y="0"/>
          <a:chExt cx="0" cy="0"/>
        </a:xfrm>
      </p:grpSpPr>
      <p:sp>
        <p:nvSpPr>
          <p:cNvPr id="6" name="Прямоугольник 5"/>
          <p:cNvSpPr/>
          <p:nvPr userDrawn="1"/>
        </p:nvSpPr>
        <p:spPr>
          <a:xfrm>
            <a:off x="251520" y="269877"/>
            <a:ext cx="4320480" cy="6327477"/>
          </a:xfrm>
          <a:prstGeom prst="rect">
            <a:avLst/>
          </a:prstGeom>
          <a:solidFill>
            <a:srgbClr val="6D6F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326971992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5_ Титульный слайд_">
    <p:spTree>
      <p:nvGrpSpPr>
        <p:cNvPr id="1" name=""/>
        <p:cNvGrpSpPr/>
        <p:nvPr/>
      </p:nvGrpSpPr>
      <p:grpSpPr>
        <a:xfrm>
          <a:off x="0" y="0"/>
          <a:ext cx="0" cy="0"/>
          <a:chOff x="0" y="0"/>
          <a:chExt cx="0" cy="0"/>
        </a:xfrm>
      </p:grpSpPr>
      <p:sp>
        <p:nvSpPr>
          <p:cNvPr id="6" name="Прямоугольник 5"/>
          <p:cNvSpPr/>
          <p:nvPr userDrawn="1"/>
        </p:nvSpPr>
        <p:spPr>
          <a:xfrm>
            <a:off x="251520" y="269877"/>
            <a:ext cx="4320480" cy="6327477"/>
          </a:xfrm>
          <a:prstGeom prst="rect">
            <a:avLst/>
          </a:prstGeom>
          <a:solidFill>
            <a:srgbClr val="5D4F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2" name="Заголовок 1"/>
          <p:cNvSpPr>
            <a:spLocks noGrp="1"/>
          </p:cNvSpPr>
          <p:nvPr>
            <p:ph type="title" hasCustomPrompt="1"/>
          </p:nvPr>
        </p:nvSpPr>
        <p:spPr>
          <a:xfrm>
            <a:off x="4752000" y="4291200"/>
            <a:ext cx="4068000" cy="648000"/>
          </a:xfrm>
          <a:prstGeom prst="rect">
            <a:avLst/>
          </a:prstGeom>
        </p:spPr>
        <p:txBody>
          <a:bodyPr anchor="t" anchorCtr="0">
            <a:noAutofit/>
          </a:bodyPr>
          <a:lstStyle>
            <a:lvl1pPr algn="l">
              <a:lnSpc>
                <a:spcPct val="100000"/>
              </a:lnSpc>
              <a:defRPr sz="1100" baseline="0">
                <a:latin typeface="+mj-lt"/>
                <a:ea typeface="Verdana" pitchFamily="34" charset="0"/>
                <a:cs typeface="Verdana" pitchFamily="34" charset="0"/>
              </a:defRPr>
            </a:lvl1pPr>
          </a:lstStyle>
          <a:p>
            <a:r>
              <a:rPr lang="ru-RU" dirty="0" smtClean="0"/>
              <a:t>00 января 2000, Город</a:t>
            </a:r>
            <a:br>
              <a:rPr lang="ru-RU" dirty="0" smtClean="0"/>
            </a:br>
            <a:r>
              <a:rPr lang="ru-RU" dirty="0" smtClean="0"/>
              <a:t>Имя Фамилия</a:t>
            </a:r>
            <a:br>
              <a:rPr lang="ru-RU" dirty="0" smtClean="0"/>
            </a:br>
            <a:r>
              <a:rPr lang="ru-RU" dirty="0" smtClean="0"/>
              <a:t>Должность докладчика</a:t>
            </a:r>
            <a:endParaRPr lang="ru-RU" dirty="0"/>
          </a:p>
        </p:txBody>
      </p:sp>
      <p:sp>
        <p:nvSpPr>
          <p:cNvPr id="8" name="Текст 3"/>
          <p:cNvSpPr>
            <a:spLocks noGrp="1"/>
          </p:cNvSpPr>
          <p:nvPr>
            <p:ph type="body" sz="half" idx="2" hasCustomPrompt="1"/>
          </p:nvPr>
        </p:nvSpPr>
        <p:spPr>
          <a:xfrm>
            <a:off x="4752002" y="5083200"/>
            <a:ext cx="4176464" cy="1368000"/>
          </a:xfrm>
          <a:prstGeom prst="rect">
            <a:avLst/>
          </a:prstGeom>
        </p:spPr>
        <p:txBody>
          <a:bodyPr>
            <a:normAutofit/>
          </a:bodyPr>
          <a:lstStyle>
            <a:lvl1pPr marL="0" indent="0">
              <a:lnSpc>
                <a:spcPct val="100000"/>
              </a:lnSpc>
              <a:spcBef>
                <a:spcPts val="0"/>
              </a:spcBef>
              <a:buNone/>
              <a:defRPr sz="2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ЗАГОЛОВОК </a:t>
            </a:r>
            <a:br>
              <a:rPr lang="ru-RU" dirty="0" smtClean="0"/>
            </a:br>
            <a:r>
              <a:rPr lang="ru-RU" dirty="0" smtClean="0"/>
              <a:t>ШРИФТОМ </a:t>
            </a:r>
            <a:r>
              <a:rPr lang="en-US" dirty="0" smtClean="0"/>
              <a:t>TAHOMA </a:t>
            </a:r>
            <a:br>
              <a:rPr lang="en-US" dirty="0" smtClean="0"/>
            </a:br>
            <a:r>
              <a:rPr lang="en-US" dirty="0" smtClean="0"/>
              <a:t>(</a:t>
            </a:r>
            <a:r>
              <a:rPr lang="ru-RU" dirty="0" smtClean="0"/>
              <a:t>ОБЫЧН+ЖИРН)</a:t>
            </a: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4266000" y="270000"/>
            <a:ext cx="2414592" cy="576000"/>
          </a:xfrm>
          <a:prstGeom prst="rect">
            <a:avLst/>
          </a:prstGeom>
          <a:noFill/>
          <a:ln w="9525">
            <a:noFill/>
            <a:miter lim="800000"/>
            <a:headEnd/>
            <a:tailEnd/>
          </a:ln>
        </p:spPr>
      </p:pic>
    </p:spTree>
    <p:extLst>
      <p:ext uri="{BB962C8B-B14F-4D97-AF65-F5344CB8AC3E}">
        <p14:creationId xmlns:p14="http://schemas.microsoft.com/office/powerpoint/2010/main" val="600675103"/>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02_ Содержание">
    <p:spTree>
      <p:nvGrpSpPr>
        <p:cNvPr id="1" name=""/>
        <p:cNvGrpSpPr/>
        <p:nvPr/>
      </p:nvGrpSpPr>
      <p:grpSpPr>
        <a:xfrm>
          <a:off x="0" y="0"/>
          <a:ext cx="0" cy="0"/>
          <a:chOff x="0" y="0"/>
          <a:chExt cx="0" cy="0"/>
        </a:xfrm>
      </p:grpSpPr>
      <p:sp>
        <p:nvSpPr>
          <p:cNvPr id="7" name="Прямоугольник 6"/>
          <p:cNvSpPr/>
          <p:nvPr/>
        </p:nvSpPr>
        <p:spPr>
          <a:xfrm>
            <a:off x="269879" y="269875"/>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0" name="Подзаголовок 2"/>
          <p:cNvSpPr txBox="1">
            <a:spLocks/>
          </p:cNvSpPr>
          <p:nvPr/>
        </p:nvSpPr>
        <p:spPr>
          <a:xfrm>
            <a:off x="1152529" y="828675"/>
            <a:ext cx="4064000" cy="719138"/>
          </a:xfrm>
          <a:prstGeom prst="rect">
            <a:avLst/>
          </a:prstGeom>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 typeface="Arial" charset="0"/>
              <a:buNone/>
              <a:defRPr/>
            </a:pPr>
            <a:r>
              <a:rPr lang="ru-RU" sz="2600" dirty="0" smtClean="0">
                <a:solidFill>
                  <a:prstClr val="white"/>
                </a:solidFill>
                <a:latin typeface="Tahoma"/>
                <a:ea typeface="ＭＳ Ｐゴシック" charset="0"/>
              </a:rPr>
              <a:t>СОДЕРЖАНИЕ</a:t>
            </a:r>
            <a:endParaRPr lang="ru-RU" sz="2600" b="1" dirty="0" smtClean="0">
              <a:solidFill>
                <a:prstClr val="white"/>
              </a:solidFill>
              <a:latin typeface="Tahoma"/>
              <a:ea typeface="ＭＳ Ｐゴシック" charset="0"/>
            </a:endParaRPr>
          </a:p>
        </p:txBody>
      </p:sp>
      <p:sp>
        <p:nvSpPr>
          <p:cNvPr id="11" name="Вертикальный текст 2"/>
          <p:cNvSpPr>
            <a:spLocks noGrp="1"/>
          </p:cNvSpPr>
          <p:nvPr>
            <p:ph type="body" orient="vert" idx="1" hasCustomPrompt="1"/>
          </p:nvPr>
        </p:nvSpPr>
        <p:spPr>
          <a:xfrm>
            <a:off x="1152000" y="2134800"/>
            <a:ext cx="6768000" cy="3382432"/>
          </a:xfrm>
          <a:prstGeom prst="rect">
            <a:avLst/>
          </a:prstGeom>
        </p:spPr>
        <p:txBody>
          <a:bodyPr vert="horz" numCol="2">
            <a:noAutofit/>
          </a:bodyPr>
          <a:lstStyle>
            <a:lvl1pPr marL="174625" indent="-174625" defTabSz="1976438">
              <a:spcBef>
                <a:spcPts val="1800"/>
              </a:spcBef>
              <a:buFont typeface="Wingdings" pitchFamily="2" charset="2"/>
              <a:buChar char="§"/>
              <a:defRPr sz="1600" baseline="0">
                <a:solidFill>
                  <a:schemeClr val="bg1">
                    <a:lumMod val="95000"/>
                  </a:schemeClr>
                </a:solidFill>
                <a:latin typeface="+mj-lt"/>
                <a:ea typeface="Verdana" pitchFamily="34" charset="0"/>
                <a:cs typeface="Verdana" pitchFamily="34" charset="0"/>
              </a:defRPr>
            </a:lvl1pPr>
            <a:lvl2pPr defTabSz="1976438">
              <a:defRPr sz="1600">
                <a:solidFill>
                  <a:schemeClr val="bg1">
                    <a:lumMod val="95000"/>
                  </a:schemeClr>
                </a:solidFill>
                <a:latin typeface="+mj-lt"/>
                <a:ea typeface="Verdana" pitchFamily="34" charset="0"/>
                <a:cs typeface="Verdana" pitchFamily="34" charset="0"/>
              </a:defRPr>
            </a:lvl2pPr>
            <a:lvl3pPr>
              <a:defRPr sz="1600">
                <a:latin typeface="Verdana" pitchFamily="34" charset="0"/>
                <a:ea typeface="Verdana" pitchFamily="34" charset="0"/>
                <a:cs typeface="Verdana" pitchFamily="34" charset="0"/>
              </a:defRPr>
            </a:lvl3pPr>
            <a:lvl4pPr>
              <a:defRPr sz="1600">
                <a:latin typeface="Verdana" pitchFamily="34" charset="0"/>
                <a:ea typeface="Verdana" pitchFamily="34" charset="0"/>
                <a:cs typeface="Verdana" pitchFamily="34" charset="0"/>
              </a:defRPr>
            </a:lvl4pPr>
            <a:lvl5pPr>
              <a:defRPr sz="1600">
                <a:latin typeface="Verdana" pitchFamily="34" charset="0"/>
                <a:ea typeface="Verdana" pitchFamily="34" charset="0"/>
                <a:cs typeface="Verdana" pitchFamily="34" charset="0"/>
              </a:defRPr>
            </a:lvl5pPr>
          </a:lstStyle>
          <a:p>
            <a:pPr lvl="0"/>
            <a:r>
              <a:rPr lang="ru-RU" dirty="0" smtClean="0"/>
              <a:t>Пункт номер один</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a:p>
            <a:pPr lvl="1"/>
            <a:endParaRPr lang="ru-RU" dirty="0" smtClean="0"/>
          </a:p>
        </p:txBody>
      </p:sp>
    </p:spTree>
    <p:extLst>
      <p:ext uri="{BB962C8B-B14F-4D97-AF65-F5344CB8AC3E}">
        <p14:creationId xmlns:p14="http://schemas.microsoft.com/office/powerpoint/2010/main" val="104650682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03_ Начало раздела">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2880000" y="612000"/>
            <a:ext cx="5400000" cy="2232000"/>
          </a:xfrm>
          <a:prstGeom prst="rect">
            <a:avLst/>
          </a:prstGeom>
        </p:spPr>
        <p:txBody>
          <a:bodyPr anchor="t" anchorCtr="0">
            <a:noAutofit/>
          </a:bodyPr>
          <a:lstStyle>
            <a:lvl1pPr algn="l">
              <a:lnSpc>
                <a:spcPct val="90000"/>
              </a:lnSpc>
              <a:defRPr sz="4800" baseline="0">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5"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latin typeface="+mj-lt"/>
                <a:ea typeface="Verdana" pitchFamily="34" charset="0"/>
                <a:cs typeface="Verdana" pitchFamily="34" charset="0"/>
              </a:defRPr>
            </a:lvl1pPr>
          </a:lstStyle>
          <a:p>
            <a:endParaRPr lang="ru-RU" dirty="0">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9E2B10B-2B5B-4D21-B621-3C15B0884A5E}" type="slidenum">
              <a:rPr lang="ru-RU" smtClean="0">
                <a:solidFill>
                  <a:srgbClr val="000000">
                    <a:tint val="75000"/>
                  </a:srgbClr>
                </a:solidFill>
              </a:rPr>
              <a:pPr/>
              <a:t>‹#›</a:t>
            </a:fld>
            <a:endParaRPr lang="ru-RU">
              <a:solidFill>
                <a:srgbClr val="000000">
                  <a:tint val="75000"/>
                </a:srgbClr>
              </a:solidFill>
            </a:endParaRPr>
          </a:p>
        </p:txBody>
      </p:sp>
      <p:sp>
        <p:nvSpPr>
          <p:cNvPr id="8" name="Прямоугольник 7"/>
          <p:cNvSpPr/>
          <p:nvPr/>
        </p:nvSpPr>
        <p:spPr>
          <a:xfrm>
            <a:off x="269875" y="269875"/>
            <a:ext cx="21600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2232000" y="6191258"/>
            <a:ext cx="1663700" cy="396875"/>
          </a:xfrm>
          <a:prstGeom prst="rect">
            <a:avLst/>
          </a:prstGeom>
          <a:noFill/>
          <a:ln w="9525">
            <a:noFill/>
            <a:miter lim="800000"/>
            <a:headEnd/>
            <a:tailEnd/>
          </a:ln>
        </p:spPr>
      </p:pic>
    </p:spTree>
    <p:extLst>
      <p:ext uri="{BB962C8B-B14F-4D97-AF65-F5344CB8AC3E}">
        <p14:creationId xmlns:p14="http://schemas.microsoft.com/office/powerpoint/2010/main" val="54237601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6_ Начало раздела">
    <p:spTree>
      <p:nvGrpSpPr>
        <p:cNvPr id="1" name=""/>
        <p:cNvGrpSpPr/>
        <p:nvPr/>
      </p:nvGrpSpPr>
      <p:grpSpPr>
        <a:xfrm>
          <a:off x="0" y="0"/>
          <a:ext cx="0" cy="0"/>
          <a:chOff x="0" y="0"/>
          <a:chExt cx="0" cy="0"/>
        </a:xfrm>
      </p:grpSpPr>
      <p:sp>
        <p:nvSpPr>
          <p:cNvPr id="9" name="Прямоугольник 8"/>
          <p:cNvSpPr/>
          <p:nvPr userDrawn="1"/>
        </p:nvSpPr>
        <p:spPr>
          <a:xfrm>
            <a:off x="269879" y="260648"/>
            <a:ext cx="8604250" cy="6318250"/>
          </a:xfrm>
          <a:prstGeom prst="rect">
            <a:avLst/>
          </a:prstGeom>
          <a:solidFill>
            <a:srgbClr val="6163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dirty="0">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9E2B10B-2B5B-4D21-B621-3C15B0884A5E}"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136596129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5_ Начало раздела">
    <p:spTree>
      <p:nvGrpSpPr>
        <p:cNvPr id="1" name=""/>
        <p:cNvGrpSpPr/>
        <p:nvPr/>
      </p:nvGrpSpPr>
      <p:grpSpPr>
        <a:xfrm>
          <a:off x="0" y="0"/>
          <a:ext cx="0" cy="0"/>
          <a:chOff x="0" y="0"/>
          <a:chExt cx="0" cy="0"/>
        </a:xfrm>
      </p:grpSpPr>
      <p:sp>
        <p:nvSpPr>
          <p:cNvPr id="11" name="Прямоугольник 10"/>
          <p:cNvSpPr/>
          <p:nvPr userDrawn="1"/>
        </p:nvSpPr>
        <p:spPr>
          <a:xfrm>
            <a:off x="269879" y="260648"/>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dirty="0">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9E2B10B-2B5B-4D21-B621-3C15B0884A5E}"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166331372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7_ Начало раздела">
    <p:spTree>
      <p:nvGrpSpPr>
        <p:cNvPr id="1" name=""/>
        <p:cNvGrpSpPr/>
        <p:nvPr/>
      </p:nvGrpSpPr>
      <p:grpSpPr>
        <a:xfrm>
          <a:off x="0" y="0"/>
          <a:ext cx="0" cy="0"/>
          <a:chOff x="0" y="0"/>
          <a:chExt cx="0" cy="0"/>
        </a:xfrm>
      </p:grpSpPr>
      <p:sp>
        <p:nvSpPr>
          <p:cNvPr id="6" name="Прямоугольник 5"/>
          <p:cNvSpPr/>
          <p:nvPr userDrawn="1"/>
        </p:nvSpPr>
        <p:spPr>
          <a:xfrm>
            <a:off x="269879" y="260648"/>
            <a:ext cx="8604250" cy="6318250"/>
          </a:xfrm>
          <a:prstGeom prst="rect">
            <a:avLst/>
          </a:prstGeom>
          <a:solidFill>
            <a:srgbClr val="6D6F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dirty="0">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9E2B10B-2B5B-4D21-B621-3C15B0884A5E}"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277174856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8_ Начало раздела">
    <p:spTree>
      <p:nvGrpSpPr>
        <p:cNvPr id="1" name=""/>
        <p:cNvGrpSpPr/>
        <p:nvPr/>
      </p:nvGrpSpPr>
      <p:grpSpPr>
        <a:xfrm>
          <a:off x="0" y="0"/>
          <a:ext cx="0" cy="0"/>
          <a:chOff x="0" y="0"/>
          <a:chExt cx="0" cy="0"/>
        </a:xfrm>
      </p:grpSpPr>
      <p:sp>
        <p:nvSpPr>
          <p:cNvPr id="6" name="Прямоугольник 5"/>
          <p:cNvSpPr/>
          <p:nvPr userDrawn="1"/>
        </p:nvSpPr>
        <p:spPr>
          <a:xfrm>
            <a:off x="269879" y="260648"/>
            <a:ext cx="8604250" cy="6318250"/>
          </a:xfrm>
          <a:prstGeom prst="rect">
            <a:avLst/>
          </a:prstGeom>
          <a:solidFill>
            <a:srgbClr val="5D4F4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7" name="Заголовок 1"/>
          <p:cNvSpPr>
            <a:spLocks noGrp="1"/>
          </p:cNvSpPr>
          <p:nvPr>
            <p:ph type="title" hasCustomPrompt="1"/>
          </p:nvPr>
        </p:nvSpPr>
        <p:spPr>
          <a:xfrm>
            <a:off x="395536" y="404664"/>
            <a:ext cx="5400000" cy="2232000"/>
          </a:xfrm>
          <a:prstGeom prst="rect">
            <a:avLst/>
          </a:prstGeom>
        </p:spPr>
        <p:txBody>
          <a:bodyPr anchor="t" anchorCtr="0">
            <a:noAutofit/>
          </a:bodyPr>
          <a:lstStyle>
            <a:lvl1pPr algn="l">
              <a:lnSpc>
                <a:spcPct val="90000"/>
              </a:lnSpc>
              <a:defRPr sz="4800" baseline="0">
                <a:solidFill>
                  <a:schemeClr val="bg1"/>
                </a:solidFill>
                <a:latin typeface="+mj-lt"/>
                <a:ea typeface="Verdana" pitchFamily="34" charset="0"/>
                <a:cs typeface="Verdana" pitchFamily="34" charset="0"/>
              </a:defRPr>
            </a:lvl1pPr>
          </a:lstStyle>
          <a:p>
            <a:r>
              <a:rPr lang="ru-RU" dirty="0" smtClean="0"/>
              <a:t>1.0</a:t>
            </a:r>
            <a:br>
              <a:rPr lang="ru-RU" dirty="0" smtClean="0"/>
            </a:br>
            <a:r>
              <a:rPr lang="ru-RU" dirty="0" smtClean="0"/>
              <a:t>Заголовок (</a:t>
            </a:r>
            <a:r>
              <a:rPr lang="ru-RU" dirty="0" err="1" smtClean="0"/>
              <a:t>обычн+жирн</a:t>
            </a:r>
            <a:r>
              <a:rPr lang="ru-RU" dirty="0" smtClean="0"/>
              <a:t>)</a:t>
            </a:r>
            <a:endParaRPr lang="ru-RU" dirty="0"/>
          </a:p>
        </p:txBody>
      </p:sp>
      <p:sp>
        <p:nvSpPr>
          <p:cNvPr id="8" name="Нижний колонтитул 4"/>
          <p:cNvSpPr>
            <a:spLocks noGrp="1"/>
          </p:cNvSpPr>
          <p:nvPr>
            <p:ph type="ftr" sz="quarter" idx="11"/>
          </p:nvPr>
        </p:nvSpPr>
        <p:spPr>
          <a:xfrm>
            <a:off x="4355976" y="6192000"/>
            <a:ext cx="3960024" cy="360000"/>
          </a:xfrm>
          <a:prstGeom prst="rect">
            <a:avLst/>
          </a:prstGeom>
        </p:spPr>
        <p:txBody>
          <a:bodyPr/>
          <a:lstStyle>
            <a:lvl1pPr algn="r">
              <a:defRPr sz="1100">
                <a:solidFill>
                  <a:schemeClr val="bg1"/>
                </a:solidFill>
                <a:latin typeface="+mj-lt"/>
                <a:ea typeface="Verdana" pitchFamily="34" charset="0"/>
                <a:cs typeface="Verdana" pitchFamily="34" charset="0"/>
              </a:defRPr>
            </a:lvl1pPr>
          </a:lstStyle>
          <a:p>
            <a:endParaRPr lang="ru-RU" dirty="0">
              <a:solidFill>
                <a:prstClr val="white"/>
              </a:solidFill>
            </a:endParaRPr>
          </a:p>
        </p:txBody>
      </p:sp>
      <p:sp>
        <p:nvSpPr>
          <p:cNvPr id="10"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solidFill>
                  <a:schemeClr val="bg1"/>
                </a:solidFill>
                <a:latin typeface="+mj-lt"/>
                <a:ea typeface="Verdana" pitchFamily="34" charset="0"/>
                <a:cs typeface="Verdana" pitchFamily="34" charset="0"/>
              </a:defRPr>
            </a:lvl1pPr>
          </a:lstStyle>
          <a:p>
            <a:fld id="{B9E2B10B-2B5B-4D21-B621-3C15B0884A5E}"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73794425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04_ Слайд с тексто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9E2B10B-2B5B-4D21-B621-3C15B0884A5E}" type="slidenum">
              <a:rPr lang="ru-RU" smtClean="0">
                <a:solidFill>
                  <a:srgbClr val="000000">
                    <a:tint val="75000"/>
                  </a:srgbClr>
                </a:solidFill>
              </a: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9" y="2134800"/>
            <a:ext cx="7416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10" name="Picture 4" descr="H:\Moscow Exchange (ex-Micex-RTS) brandbook\MSCW_XCHNG_Master_Logo_Folder\PNG\RUSSIAN\MSCW_XCHNG_RGB_RUS.png"/>
          <p:cNvPicPr>
            <a:picLocks noChangeAspect="1" noChangeArrowheads="1"/>
          </p:cNvPicPr>
          <p:nvPr userDrawn="1"/>
        </p:nvPicPr>
        <p:blipFill>
          <a:blip r:embed="rId2" cstate="print"/>
          <a:srcRect/>
          <a:stretch>
            <a:fillRect/>
          </a:stretch>
        </p:blipFill>
        <p:spPr bwMode="auto">
          <a:xfrm>
            <a:off x="679179" y="6191253"/>
            <a:ext cx="1535723" cy="396875"/>
          </a:xfrm>
          <a:prstGeom prst="rect">
            <a:avLst/>
          </a:prstGeom>
          <a:noFill/>
          <a:ln w="9525">
            <a:noFill/>
            <a:miter lim="800000"/>
            <a:headEnd/>
            <a:tailEnd/>
          </a:ln>
        </p:spPr>
      </p:pic>
    </p:spTree>
    <p:extLst>
      <p:ext uri="{BB962C8B-B14F-4D97-AF65-F5344CB8AC3E}">
        <p14:creationId xmlns:p14="http://schemas.microsoft.com/office/powerpoint/2010/main" val="288098024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05_ Слайд с текстом и изображение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9E2B10B-2B5B-4D21-B621-3C15B0884A5E}" type="slidenum">
              <a:rPr lang="ru-RU" smtClean="0">
                <a:solidFill>
                  <a:srgbClr val="000000">
                    <a:tint val="75000"/>
                  </a:srgbClr>
                </a:solidFill>
              </a: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9" y="2134800"/>
            <a:ext cx="4140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
        <p:nvSpPr>
          <p:cNvPr id="10" name="Рисунок 2"/>
          <p:cNvSpPr>
            <a:spLocks noGrp="1"/>
          </p:cNvSpPr>
          <p:nvPr>
            <p:ph type="pic" idx="1" hasCustomPrompt="1"/>
          </p:nvPr>
        </p:nvSpPr>
        <p:spPr>
          <a:xfrm>
            <a:off x="5436000" y="2160000"/>
            <a:ext cx="3240000" cy="3708000"/>
          </a:xfrm>
          <a:prstGeom prst="rect">
            <a:avLst/>
          </a:prstGeom>
        </p:spPr>
        <p:txBody>
          <a:bodyPr anchor="ctr" anchorCtr="0">
            <a:normAutofit/>
          </a:bodyPr>
          <a:lstStyle>
            <a:lvl1pPr marL="0" indent="0" algn="ctr">
              <a:buNone/>
              <a:defRPr sz="1800" baseline="0">
                <a:solidFill>
                  <a:schemeClr val="bg1">
                    <a:lumMod val="50000"/>
                  </a:schemeClr>
                </a:solidFill>
                <a:latin typeface="Courier New" pitchFamily="49" charset="0"/>
                <a:cs typeface="Courier New" pitchFamily="49"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Нажмите иконку, </a:t>
            </a:r>
            <a:br>
              <a:rPr lang="ru-RU" dirty="0" smtClean="0"/>
            </a:br>
            <a:r>
              <a:rPr lang="ru-RU" dirty="0" smtClean="0"/>
              <a:t>чтобы вставить изображение</a:t>
            </a:r>
            <a:endParaRPr lang="ru-RU" dirty="0"/>
          </a:p>
        </p:txBody>
      </p:sp>
    </p:spTree>
    <p:extLst>
      <p:ext uri="{BB962C8B-B14F-4D97-AF65-F5344CB8AC3E}">
        <p14:creationId xmlns:p14="http://schemas.microsoft.com/office/powerpoint/2010/main" val="3880995917"/>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06_ Слайд с буллетированным текстом и изображением">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9E2B10B-2B5B-4D21-B621-3C15B0884A5E}" type="slidenum">
              <a:rPr lang="ru-RU" smtClean="0">
                <a:solidFill>
                  <a:srgbClr val="000000">
                    <a:tint val="75000"/>
                  </a:srgbClr>
                </a:solidFill>
              </a:rPr>
              <a:pPr/>
              <a:t>‹#›</a:t>
            </a:fld>
            <a:endParaRPr lang="ru-RU">
              <a:solidFill>
                <a:srgbClr val="000000">
                  <a:tint val="75000"/>
                </a:srgbClr>
              </a:solidFill>
            </a:endParaRP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
        <p:nvSpPr>
          <p:cNvPr id="12" name="Содержимое 3"/>
          <p:cNvSpPr>
            <a:spLocks noGrp="1"/>
          </p:cNvSpPr>
          <p:nvPr>
            <p:ph sz="half" idx="14" hasCustomPrompt="1"/>
          </p:nvPr>
        </p:nvSpPr>
        <p:spPr>
          <a:xfrm>
            <a:off x="4572000" y="2160000"/>
            <a:ext cx="4104000" cy="2782800"/>
          </a:xfrm>
          <a:prstGeom prst="rect">
            <a:avLst/>
          </a:prstGeom>
        </p:spPr>
        <p:txBody>
          <a:bodyPr>
            <a:noAutofit/>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baseline="0">
                <a:solidFill>
                  <a:schemeClr val="bg1">
                    <a:lumMod val="50000"/>
                  </a:schemeClr>
                </a:solidFill>
                <a:latin typeface="Courier New" pitchFamily="49" charset="0"/>
                <a:cs typeface="Courier New" pitchFamily="49" charset="0"/>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ru-RU" dirty="0" smtClean="0"/>
              <a:t>Чтобы вставить объект, нажмите соответствующую иконку</a:t>
            </a:r>
          </a:p>
        </p:txBody>
      </p:sp>
      <p:sp>
        <p:nvSpPr>
          <p:cNvPr id="11" name="Текст 3"/>
          <p:cNvSpPr>
            <a:spLocks noGrp="1"/>
          </p:cNvSpPr>
          <p:nvPr>
            <p:ph type="body" sz="half" idx="13" hasCustomPrompt="1"/>
          </p:nvPr>
        </p:nvSpPr>
        <p:spPr>
          <a:xfrm>
            <a:off x="4572000" y="5112000"/>
            <a:ext cx="4176000" cy="576064"/>
          </a:xfrm>
          <a:prstGeom prst="rect">
            <a:avLst/>
          </a:prstGeom>
        </p:spPr>
        <p:txBody>
          <a:bodyPr lIns="0" tIns="0" rIns="0" bIns="0">
            <a:noAutofit/>
          </a:bodyPr>
          <a:lstStyle>
            <a:lvl1pPr marL="0" indent="0">
              <a:lnSpc>
                <a:spcPct val="100000"/>
              </a:lnSpc>
              <a:spcBef>
                <a:spcPts val="0"/>
              </a:spcBef>
              <a:buNone/>
              <a:defRPr sz="11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Подпись − шрифт </a:t>
            </a:r>
            <a:r>
              <a:rPr lang="en-US" dirty="0" smtClean="0"/>
              <a:t>Tahoma 11 </a:t>
            </a:r>
            <a:r>
              <a:rPr lang="ru-RU" dirty="0" smtClean="0"/>
              <a:t>пт.</a:t>
            </a:r>
          </a:p>
        </p:txBody>
      </p:sp>
      <p:sp>
        <p:nvSpPr>
          <p:cNvPr id="10" name="Вертикальный текст 2"/>
          <p:cNvSpPr>
            <a:spLocks noGrp="1"/>
          </p:cNvSpPr>
          <p:nvPr>
            <p:ph type="body" orient="vert" idx="1" hasCustomPrompt="1"/>
          </p:nvPr>
        </p:nvSpPr>
        <p:spPr>
          <a:xfrm>
            <a:off x="1152000" y="2134800"/>
            <a:ext cx="3276000" cy="3600000"/>
          </a:xfrm>
          <a:prstGeom prst="rect">
            <a:avLst/>
          </a:prstGeom>
        </p:spPr>
        <p:txBody>
          <a:bodyPr vert="horz">
            <a:noAutofit/>
          </a:bodyPr>
          <a:lstStyle>
            <a:lvl1pPr marL="174625" indent="-174625" defTabSz="1976438">
              <a:spcBef>
                <a:spcPts val="1800"/>
              </a:spcBef>
              <a:buFont typeface="Wingdings" pitchFamily="2" charset="2"/>
              <a:buChar char="§"/>
              <a:defRPr sz="1600" baseline="0">
                <a:latin typeface="+mj-lt"/>
                <a:ea typeface="Verdana" pitchFamily="34" charset="0"/>
                <a:cs typeface="Verdana" pitchFamily="34" charset="0"/>
              </a:defRPr>
            </a:lvl1pPr>
            <a:lvl2pPr defTabSz="1976438">
              <a:defRPr sz="1600">
                <a:latin typeface="+mj-lt"/>
                <a:ea typeface="Verdana" pitchFamily="34" charset="0"/>
                <a:cs typeface="Verdana" pitchFamily="34" charset="0"/>
              </a:defRPr>
            </a:lvl2pPr>
            <a:lvl3pPr>
              <a:defRPr sz="1600">
                <a:latin typeface="Verdana" pitchFamily="34" charset="0"/>
                <a:ea typeface="Verdana" pitchFamily="34" charset="0"/>
                <a:cs typeface="Verdana" pitchFamily="34" charset="0"/>
              </a:defRPr>
            </a:lvl3pPr>
            <a:lvl4pPr>
              <a:defRPr sz="1600">
                <a:latin typeface="Verdana" pitchFamily="34" charset="0"/>
                <a:ea typeface="Verdana" pitchFamily="34" charset="0"/>
                <a:cs typeface="Verdana" pitchFamily="34" charset="0"/>
              </a:defRPr>
            </a:lvl4pPr>
            <a:lvl5pPr>
              <a:defRPr sz="1600">
                <a:latin typeface="Verdana" pitchFamily="34" charset="0"/>
                <a:ea typeface="Verdana" pitchFamily="34" charset="0"/>
                <a:cs typeface="Verdana" pitchFamily="34" charset="0"/>
              </a:defRPr>
            </a:lvl5pPr>
          </a:lstStyle>
          <a:p>
            <a:pPr lvl="0"/>
            <a:r>
              <a:rPr lang="ru-RU" dirty="0" smtClean="0"/>
              <a:t>Пункт номер один</a:t>
            </a:r>
          </a:p>
          <a:p>
            <a:pPr lvl="1"/>
            <a:r>
              <a:rPr lang="ru-RU" dirty="0" smtClean="0"/>
              <a:t>Подпункт один</a:t>
            </a:r>
          </a:p>
          <a:p>
            <a:pPr lvl="1"/>
            <a:r>
              <a:rPr lang="ru-RU" dirty="0" smtClean="0"/>
              <a:t>Подпункт два</a:t>
            </a:r>
          </a:p>
          <a:p>
            <a:pPr lvl="0"/>
            <a:r>
              <a:rPr lang="ru-RU" dirty="0" smtClean="0"/>
              <a:t>Пункт номер два</a:t>
            </a:r>
          </a:p>
          <a:p>
            <a:pPr lvl="1"/>
            <a:r>
              <a:rPr lang="ru-RU" dirty="0" smtClean="0"/>
              <a:t>Подпункт один</a:t>
            </a:r>
          </a:p>
          <a:p>
            <a:pPr lvl="1"/>
            <a:r>
              <a:rPr lang="ru-RU" dirty="0" smtClean="0"/>
              <a:t>Подпункт два</a:t>
            </a:r>
          </a:p>
        </p:txBody>
      </p:sp>
    </p:spTree>
    <p:extLst>
      <p:ext uri="{BB962C8B-B14F-4D97-AF65-F5344CB8AC3E}">
        <p14:creationId xmlns:p14="http://schemas.microsoft.com/office/powerpoint/2010/main" val="103395124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p:cSld name="07_ Слайд с текстом и таблицей">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9E2B10B-2B5B-4D21-B621-3C15B0884A5E}" type="slidenum">
              <a:rPr lang="ru-RU" smtClean="0">
                <a:solidFill>
                  <a:srgbClr val="000000">
                    <a:tint val="75000"/>
                  </a:srgbClr>
                </a:solidFill>
              </a: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8" y="2134800"/>
            <a:ext cx="7416000" cy="1150184"/>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r>
              <a:rPr lang="en-US" dirty="0" smtClean="0"/>
              <a:t> </a:t>
            </a:r>
            <a:br>
              <a:rPr lang="en-US" dirty="0" smtClean="0"/>
            </a:br>
            <a:r>
              <a:rPr lang="ru-RU" dirty="0" smtClean="0"/>
              <a:t>Ниже текста расположите таблицу, созданную в программе </a:t>
            </a:r>
            <a:r>
              <a:rPr lang="en-US" dirty="0" smtClean="0"/>
              <a:t>Excel</a:t>
            </a:r>
            <a:r>
              <a:rPr lang="ru-RU" dirty="0" smtClean="0"/>
              <a:t> в фирменном стиле </a:t>
            </a:r>
            <a:r>
              <a:rPr lang="en-US" dirty="0" smtClean="0"/>
              <a:t>(</a:t>
            </a:r>
            <a:r>
              <a:rPr lang="ru-RU" dirty="0" smtClean="0"/>
              <a:t>из оригинального </a:t>
            </a:r>
            <a:r>
              <a:rPr lang="en-US" dirty="0" smtClean="0"/>
              <a:t>Excel-</a:t>
            </a:r>
            <a:r>
              <a:rPr lang="ru-RU" dirty="0" smtClean="0"/>
              <a:t>шаблона таблицы Московской Биржи ) и вставленную на этот слайд операцией </a:t>
            </a:r>
            <a:r>
              <a:rPr lang="en-US" dirty="0" smtClean="0"/>
              <a:t>Copy &gt; Paste</a:t>
            </a:r>
            <a:r>
              <a:rPr lang="ru-RU" dirty="0" smtClean="0"/>
              <a:t>.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Tree>
    <p:extLst>
      <p:ext uri="{BB962C8B-B14F-4D97-AF65-F5344CB8AC3E}">
        <p14:creationId xmlns:p14="http://schemas.microsoft.com/office/powerpoint/2010/main" val="233002655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p:cSld name="08_ Слайд с текстом и диаграммой">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152000" y="576000"/>
            <a:ext cx="7416000" cy="11232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ЗАГОЛОВОК: </a:t>
            </a:r>
            <a:r>
              <a:rPr lang="en-US" dirty="0" smtClean="0"/>
              <a:t>TAHOMA </a:t>
            </a:r>
            <a:r>
              <a:rPr lang="ru-RU" dirty="0" smtClean="0"/>
              <a:t>26 ПТ ОБЫЧНЫЙ, ОКОНЧАНИЕ − ПОЛУЖИРНЫЙ!</a:t>
            </a:r>
            <a:endParaRPr lang="ru-RU" dirty="0"/>
          </a:p>
        </p:txBody>
      </p:sp>
      <p:sp>
        <p:nvSpPr>
          <p:cNvPr id="5" name="Нижний колонтитул 4"/>
          <p:cNvSpPr>
            <a:spLocks noGrp="1"/>
          </p:cNvSpPr>
          <p:nvPr>
            <p:ph type="ftr" sz="quarter" idx="11"/>
          </p:nvPr>
        </p:nvSpPr>
        <p:spPr>
          <a:xfrm>
            <a:off x="2988000" y="6192000"/>
            <a:ext cx="5328000" cy="360000"/>
          </a:xfrm>
          <a:prstGeom prst="rect">
            <a:avLst/>
          </a:prstGeom>
        </p:spPr>
        <p:txBody>
          <a:bodyPr/>
          <a:lstStyle>
            <a:lvl1pPr algn="r">
              <a:defRPr sz="1100">
                <a:latin typeface="+mj-lt"/>
                <a:ea typeface="Verdana" pitchFamily="34" charset="0"/>
                <a:cs typeface="Verdana" pitchFamily="34" charset="0"/>
              </a:defRPr>
            </a:lvl1pPr>
          </a:lstStyle>
          <a:p>
            <a:endParaRPr lang="ru-RU">
              <a:solidFill>
                <a:srgbClr val="000000">
                  <a:tint val="75000"/>
                </a:srgbClr>
              </a:solidFill>
            </a:endParaRPr>
          </a:p>
        </p:txBody>
      </p:sp>
      <p:sp>
        <p:nvSpPr>
          <p:cNvPr id="6" name="Номер слайда 5"/>
          <p:cNvSpPr>
            <a:spLocks noGrp="1"/>
          </p:cNvSpPr>
          <p:nvPr>
            <p:ph type="sldNum" sz="quarter" idx="12"/>
          </p:nvPr>
        </p:nvSpPr>
        <p:spPr>
          <a:xfrm>
            <a:off x="8388000" y="6192000"/>
            <a:ext cx="360000" cy="360000"/>
          </a:xfrm>
          <a:prstGeom prst="rect">
            <a:avLst/>
          </a:prstGeom>
        </p:spPr>
        <p:txBody>
          <a:bodyPr rIns="0" bIns="0"/>
          <a:lstStyle>
            <a:lvl1pPr algn="r">
              <a:defRPr>
                <a:latin typeface="+mj-lt"/>
                <a:ea typeface="Verdana" pitchFamily="34" charset="0"/>
                <a:cs typeface="Verdana" pitchFamily="34" charset="0"/>
              </a:defRPr>
            </a:lvl1pPr>
          </a:lstStyle>
          <a:p>
            <a:fld id="{B9E2B10B-2B5B-4D21-B621-3C15B0884A5E}" type="slidenum">
              <a:rPr lang="ru-RU" smtClean="0">
                <a:solidFill>
                  <a:srgbClr val="000000">
                    <a:tint val="75000"/>
                  </a:srgbClr>
                </a:solidFill>
              </a:rPr>
              <a:pPr/>
              <a:t>‹#›</a:t>
            </a:fld>
            <a:endParaRPr lang="ru-RU">
              <a:solidFill>
                <a:srgbClr val="000000">
                  <a:tint val="75000"/>
                </a:srgbClr>
              </a:solidFill>
            </a:endParaRPr>
          </a:p>
        </p:txBody>
      </p:sp>
      <p:sp>
        <p:nvSpPr>
          <p:cNvPr id="7" name="Текст 3"/>
          <p:cNvSpPr>
            <a:spLocks noGrp="1"/>
          </p:cNvSpPr>
          <p:nvPr>
            <p:ph type="body" sz="half" idx="2" hasCustomPrompt="1"/>
          </p:nvPr>
        </p:nvSpPr>
        <p:spPr>
          <a:xfrm>
            <a:off x="1151999" y="2134800"/>
            <a:ext cx="4140000" cy="3600000"/>
          </a:xfrm>
          <a:prstGeom prst="rect">
            <a:avLst/>
          </a:prstGeom>
        </p:spPr>
        <p:txBody>
          <a:bodyPr>
            <a:normAutofit/>
          </a:bodyPr>
          <a:lstStyle>
            <a:lvl1pPr marL="0" indent="0">
              <a:lnSpc>
                <a:spcPct val="140000"/>
              </a:lnSpc>
              <a:spcBef>
                <a:spcPts val="0"/>
              </a:spcBef>
              <a:buNone/>
              <a:defRPr sz="16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Основной текст располагается здесь. Шрифт </a:t>
            </a:r>
            <a:r>
              <a:rPr lang="en-US" dirty="0" smtClean="0"/>
              <a:t>Tahoma</a:t>
            </a:r>
            <a:r>
              <a:rPr lang="ru-RU" dirty="0" smtClean="0"/>
              <a:t>, прописные/строчные − как в предложениях, рекомендуемый кегль 16 </a:t>
            </a:r>
            <a:r>
              <a:rPr lang="ru-RU" dirty="0" err="1" smtClean="0"/>
              <a:t>пт</a:t>
            </a:r>
            <a:r>
              <a:rPr lang="ru-RU" dirty="0" smtClean="0"/>
              <a:t>, рекомендуемый междустрочный интервал 1,4 строки. </a:t>
            </a:r>
          </a:p>
        </p:txBody>
      </p:sp>
      <p:sp>
        <p:nvSpPr>
          <p:cNvPr id="8" name="Прямоугольник 7"/>
          <p:cNvSpPr/>
          <p:nvPr/>
        </p:nvSpPr>
        <p:spPr>
          <a:xfrm>
            <a:off x="269879" y="269875"/>
            <a:ext cx="647700" cy="6318250"/>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9" name="Picture 4" descr="H:\Moscow Exchange (ex-Micex-RTS) brandbook\MSCW_XCHNG_Master_Logo_Folder\PNG\RUSSIAN\MSCW_XCHNG_RGB_RUS.png"/>
          <p:cNvPicPr>
            <a:picLocks noChangeAspect="1" noChangeArrowheads="1"/>
          </p:cNvPicPr>
          <p:nvPr/>
        </p:nvPicPr>
        <p:blipFill>
          <a:blip r:embed="rId2" cstate="print"/>
          <a:srcRect/>
          <a:stretch>
            <a:fillRect/>
          </a:stretch>
        </p:blipFill>
        <p:spPr bwMode="auto">
          <a:xfrm>
            <a:off x="720725" y="6191258"/>
            <a:ext cx="1663700" cy="396875"/>
          </a:xfrm>
          <a:prstGeom prst="rect">
            <a:avLst/>
          </a:prstGeom>
          <a:noFill/>
          <a:ln w="9525">
            <a:noFill/>
            <a:miter lim="800000"/>
            <a:headEnd/>
            <a:tailEnd/>
          </a:ln>
        </p:spPr>
      </p:pic>
      <p:sp>
        <p:nvSpPr>
          <p:cNvPr id="12" name="Содержимое 3"/>
          <p:cNvSpPr>
            <a:spLocks noGrp="1"/>
          </p:cNvSpPr>
          <p:nvPr>
            <p:ph sz="half" idx="14" hasCustomPrompt="1"/>
          </p:nvPr>
        </p:nvSpPr>
        <p:spPr>
          <a:xfrm>
            <a:off x="5436000" y="2160000"/>
            <a:ext cx="3240000" cy="3708000"/>
          </a:xfrm>
          <a:prstGeom prst="rect">
            <a:avLst/>
          </a:prstGeom>
        </p:spPr>
        <p:txBody>
          <a:bodyPr>
            <a:noAutofit/>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800" baseline="0">
                <a:solidFill>
                  <a:schemeClr val="bg1">
                    <a:lumMod val="50000"/>
                  </a:schemeClr>
                </a:solidFill>
                <a:latin typeface="Courier New" pitchFamily="49" charset="0"/>
                <a:cs typeface="Courier New" pitchFamily="49" charset="0"/>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ru-RU" dirty="0" smtClean="0"/>
              <a:t>Чтобы вставить объект, нажмите соответствующую иконку</a:t>
            </a:r>
          </a:p>
        </p:txBody>
      </p:sp>
      <p:sp>
        <p:nvSpPr>
          <p:cNvPr id="11" name="Текст 3"/>
          <p:cNvSpPr>
            <a:spLocks noGrp="1"/>
          </p:cNvSpPr>
          <p:nvPr>
            <p:ph type="body" sz="half" idx="13" hasCustomPrompt="1"/>
          </p:nvPr>
        </p:nvSpPr>
        <p:spPr>
          <a:xfrm>
            <a:off x="5508002" y="5157192"/>
            <a:ext cx="2054288" cy="792088"/>
          </a:xfrm>
          <a:prstGeom prst="rect">
            <a:avLst/>
          </a:prstGeom>
        </p:spPr>
        <p:txBody>
          <a:bodyPr lIns="0" tIns="0" rIns="0" bIns="0">
            <a:noAutofit/>
          </a:bodyPr>
          <a:lstStyle>
            <a:lvl1pPr marL="0" indent="0">
              <a:lnSpc>
                <a:spcPct val="100000"/>
              </a:lnSpc>
              <a:spcBef>
                <a:spcPts val="0"/>
              </a:spcBef>
              <a:buNone/>
              <a:defRPr sz="1100" baseline="0">
                <a:latin typeface="+mj-lt"/>
                <a:ea typeface="Verdana" pitchFamily="34" charset="0"/>
                <a:cs typeface="Verdan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dirty="0" smtClean="0"/>
              <a:t>Подпись к диаграмме − шрифт </a:t>
            </a:r>
            <a:r>
              <a:rPr lang="en-US" dirty="0" smtClean="0"/>
              <a:t>Tahoma 11 </a:t>
            </a:r>
            <a:r>
              <a:rPr lang="ru-RU" dirty="0" smtClean="0"/>
              <a:t>пт.</a:t>
            </a:r>
          </a:p>
        </p:txBody>
      </p:sp>
    </p:spTree>
    <p:extLst>
      <p:ext uri="{BB962C8B-B14F-4D97-AF65-F5344CB8AC3E}">
        <p14:creationId xmlns:p14="http://schemas.microsoft.com/office/powerpoint/2010/main" val="153539210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09_ Слайд с выносом">
    <p:spTree>
      <p:nvGrpSpPr>
        <p:cNvPr id="1" name=""/>
        <p:cNvGrpSpPr/>
        <p:nvPr/>
      </p:nvGrpSpPr>
      <p:grpSpPr>
        <a:xfrm>
          <a:off x="0" y="0"/>
          <a:ext cx="0" cy="0"/>
          <a:chOff x="0" y="0"/>
          <a:chExt cx="0" cy="0"/>
        </a:xfrm>
      </p:grpSpPr>
      <p:pic>
        <p:nvPicPr>
          <p:cNvPr id="4" name="Picture 3" descr="\\atlas-old\Департамент_по_коммуникациям\Отдел_управления_брендом\Фирменный стиль\Шаблон презентаций\купол2.jpg"/>
          <p:cNvPicPr>
            <a:picLocks noChangeAspect="1" noChangeArrowheads="1"/>
          </p:cNvPicPr>
          <p:nvPr userDrawn="1"/>
        </p:nvPicPr>
        <p:blipFill rotWithShape="1">
          <a:blip r:embed="rId2" cstate="email">
            <a:extLst>
              <a:ext uri="{28A0092B-C50C-407E-A947-70E740481C1C}">
                <a14:useLocalDpi xmlns:a14="http://schemas.microsoft.com/office/drawing/2010/main" val="0"/>
              </a:ext>
            </a:extLst>
          </a:blip>
          <a:srcRect t="3789" b="344"/>
          <a:stretch/>
        </p:blipFill>
        <p:spPr bwMode="auto">
          <a:xfrm>
            <a:off x="251520" y="260648"/>
            <a:ext cx="8640960" cy="6372000"/>
          </a:xfrm>
          <a:prstGeom prst="rect">
            <a:avLst/>
          </a:prstGeom>
          <a:noFill/>
          <a:extLst>
            <a:ext uri="{909E8E84-426E-40DD-AFC4-6F175D3DCCD1}">
              <a14:hiddenFill xmlns:a14="http://schemas.microsoft.com/office/drawing/2010/main">
                <a:solidFill>
                  <a:srgbClr val="FFFFFF"/>
                </a:solidFill>
              </a14:hiddenFill>
            </a:ext>
          </a:extLst>
        </p:spPr>
      </p:pic>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2011041910"/>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10_ Слайд с выносом">
    <p:spTree>
      <p:nvGrpSpPr>
        <p:cNvPr id="1" name=""/>
        <p:cNvGrpSpPr/>
        <p:nvPr/>
      </p:nvGrpSpPr>
      <p:grpSpPr>
        <a:xfrm>
          <a:off x="0" y="0"/>
          <a:ext cx="0" cy="0"/>
          <a:chOff x="0" y="0"/>
          <a:chExt cx="0" cy="0"/>
        </a:xfrm>
      </p:grpSpPr>
      <p:sp>
        <p:nvSpPr>
          <p:cNvPr id="5" name="Прямоугольник 4"/>
          <p:cNvSpPr/>
          <p:nvPr userDrawn="1"/>
        </p:nvSpPr>
        <p:spPr>
          <a:xfrm>
            <a:off x="269879" y="260648"/>
            <a:ext cx="8604250" cy="6318250"/>
          </a:xfrm>
          <a:prstGeom prst="rect">
            <a:avLst/>
          </a:prstGeom>
          <a:solidFill>
            <a:srgbClr val="6163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178465213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11_ Слайд с выносом">
    <p:spTree>
      <p:nvGrpSpPr>
        <p:cNvPr id="1" name=""/>
        <p:cNvGrpSpPr/>
        <p:nvPr/>
      </p:nvGrpSpPr>
      <p:grpSpPr>
        <a:xfrm>
          <a:off x="0" y="0"/>
          <a:ext cx="0" cy="0"/>
          <a:chOff x="0" y="0"/>
          <a:chExt cx="0" cy="0"/>
        </a:xfrm>
      </p:grpSpPr>
      <p:sp>
        <p:nvSpPr>
          <p:cNvPr id="4" name="Прямоугольник 3"/>
          <p:cNvSpPr/>
          <p:nvPr userDrawn="1"/>
        </p:nvSpPr>
        <p:spPr>
          <a:xfrm>
            <a:off x="269879" y="260648"/>
            <a:ext cx="8604250" cy="6318250"/>
          </a:xfrm>
          <a:prstGeom prst="rect">
            <a:avLst/>
          </a:prstGeom>
          <a:solidFill>
            <a:srgbClr val="51626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3573307414"/>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2_ Слайд с выносом">
    <p:spTree>
      <p:nvGrpSpPr>
        <p:cNvPr id="1" name=""/>
        <p:cNvGrpSpPr/>
        <p:nvPr/>
      </p:nvGrpSpPr>
      <p:grpSpPr>
        <a:xfrm>
          <a:off x="0" y="0"/>
          <a:ext cx="0" cy="0"/>
          <a:chOff x="0" y="0"/>
          <a:chExt cx="0" cy="0"/>
        </a:xfrm>
      </p:grpSpPr>
      <p:sp>
        <p:nvSpPr>
          <p:cNvPr id="4" name="Прямоугольник 3"/>
          <p:cNvSpPr/>
          <p:nvPr userDrawn="1"/>
        </p:nvSpPr>
        <p:spPr>
          <a:xfrm>
            <a:off x="269879" y="260648"/>
            <a:ext cx="8604250" cy="6318250"/>
          </a:xfrm>
          <a:prstGeom prst="rect">
            <a:avLst/>
          </a:prstGeom>
          <a:solidFill>
            <a:srgbClr val="6D6F6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1499660471"/>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13_ Слайд с выносом">
    <p:spTree>
      <p:nvGrpSpPr>
        <p:cNvPr id="1" name=""/>
        <p:cNvGrpSpPr/>
        <p:nvPr/>
      </p:nvGrpSpPr>
      <p:grpSpPr>
        <a:xfrm>
          <a:off x="0" y="0"/>
          <a:ext cx="0" cy="0"/>
          <a:chOff x="0" y="0"/>
          <a:chExt cx="0" cy="0"/>
        </a:xfrm>
      </p:grpSpPr>
      <p:sp>
        <p:nvSpPr>
          <p:cNvPr id="4" name="Прямоугольник 3"/>
          <p:cNvSpPr/>
          <p:nvPr userDrawn="1"/>
        </p:nvSpPr>
        <p:spPr>
          <a:xfrm>
            <a:off x="269879" y="260648"/>
            <a:ext cx="8604250" cy="6318250"/>
          </a:xfrm>
          <a:prstGeom prst="rect">
            <a:avLst/>
          </a:prstGeom>
          <a:solidFill>
            <a:srgbClr val="5D4F4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sp>
        <p:nvSpPr>
          <p:cNvPr id="11" name="Заголовок 1"/>
          <p:cNvSpPr>
            <a:spLocks noGrp="1"/>
          </p:cNvSpPr>
          <p:nvPr>
            <p:ph type="title" hasCustomPrompt="1"/>
          </p:nvPr>
        </p:nvSpPr>
        <p:spPr>
          <a:xfrm>
            <a:off x="648000" y="612000"/>
            <a:ext cx="5040000" cy="2160000"/>
          </a:xfrm>
          <a:prstGeom prst="rect">
            <a:avLst/>
          </a:prstGeom>
        </p:spPr>
        <p:txBody>
          <a:bodyPr anchor="t" anchorCtr="0">
            <a:noAutofit/>
          </a:bodyPr>
          <a:lstStyle>
            <a:lvl1pPr algn="l">
              <a:defRPr sz="2600" baseline="0">
                <a:solidFill>
                  <a:schemeClr val="bg1"/>
                </a:solidFill>
                <a:latin typeface="+mj-lt"/>
                <a:ea typeface="Verdana" pitchFamily="34" charset="0"/>
                <a:cs typeface="Verdana" pitchFamily="34" charset="0"/>
              </a:defRPr>
            </a:lvl1pPr>
          </a:lstStyle>
          <a:p>
            <a:r>
              <a:rPr lang="ru-RU" dirty="0" smtClean="0"/>
              <a:t>ВЫНОС − ВАЖНАЯ ЦИТАТА ИЗ ТЕКСТА, НАБИРАЕТСЯ ШРИФТОМ </a:t>
            </a:r>
            <a:r>
              <a:rPr lang="en-US" dirty="0" smtClean="0"/>
              <a:t>TAHOMA </a:t>
            </a:r>
            <a:r>
              <a:rPr lang="ru-RU" dirty="0" smtClean="0"/>
              <a:t>26 ПТ ОБЫЧНЫМ, ОКОНЧАНИЕ − ПОЛУЖИРНЫМ!</a:t>
            </a:r>
            <a:endParaRPr lang="ru-RU" dirty="0"/>
          </a:p>
        </p:txBody>
      </p:sp>
    </p:spTree>
    <p:extLst>
      <p:ext uri="{BB962C8B-B14F-4D97-AF65-F5344CB8AC3E}">
        <p14:creationId xmlns:p14="http://schemas.microsoft.com/office/powerpoint/2010/main" val="2789491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34.xml"/><Relationship Id="rId7" Type="http://schemas.openxmlformats.org/officeDocument/2006/relationships/slideLayout" Target="../slideLayouts/slideLayout38.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5" Type="http://schemas.openxmlformats.org/officeDocument/2006/relationships/slideLayout" Target="../slideLayouts/slideLayout36.xml"/><Relationship Id="rId4"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image" Target="../media/image12.pn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image" Target="../media/image11.jpeg"/><Relationship Id="rId2" Type="http://schemas.openxmlformats.org/officeDocument/2006/relationships/slideLayout" Target="../slideLayouts/slideLayout40.xml"/><Relationship Id="rId16" Type="http://schemas.openxmlformats.org/officeDocument/2006/relationships/image" Target="../media/image10.jpeg"/><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theme" Target="../theme/theme4.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18" Type="http://schemas.openxmlformats.org/officeDocument/2006/relationships/slideLayout" Target="../slideLayouts/slideLayout70.xml"/><Relationship Id="rId3" Type="http://schemas.openxmlformats.org/officeDocument/2006/relationships/slideLayout" Target="../slideLayouts/slideLayout55.xml"/><Relationship Id="rId21" Type="http://schemas.openxmlformats.org/officeDocument/2006/relationships/slideLayout" Target="../slideLayouts/slideLayout73.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17" Type="http://schemas.openxmlformats.org/officeDocument/2006/relationships/slideLayout" Target="../slideLayouts/slideLayout69.xml"/><Relationship Id="rId2" Type="http://schemas.openxmlformats.org/officeDocument/2006/relationships/slideLayout" Target="../slideLayouts/slideLayout54.xml"/><Relationship Id="rId16" Type="http://schemas.openxmlformats.org/officeDocument/2006/relationships/slideLayout" Target="../slideLayouts/slideLayout68.xml"/><Relationship Id="rId20" Type="http://schemas.openxmlformats.org/officeDocument/2006/relationships/slideLayout" Target="../slideLayouts/slideLayout72.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24" Type="http://schemas.openxmlformats.org/officeDocument/2006/relationships/theme" Target="../theme/theme5.xml"/><Relationship Id="rId5" Type="http://schemas.openxmlformats.org/officeDocument/2006/relationships/slideLayout" Target="../slideLayouts/slideLayout57.xml"/><Relationship Id="rId15" Type="http://schemas.openxmlformats.org/officeDocument/2006/relationships/slideLayout" Target="../slideLayouts/slideLayout67.xml"/><Relationship Id="rId23" Type="http://schemas.openxmlformats.org/officeDocument/2006/relationships/slideLayout" Target="../slideLayouts/slideLayout75.xml"/><Relationship Id="rId10" Type="http://schemas.openxmlformats.org/officeDocument/2006/relationships/slideLayout" Target="../slideLayouts/slideLayout62.xml"/><Relationship Id="rId19" Type="http://schemas.openxmlformats.org/officeDocument/2006/relationships/slideLayout" Target="../slideLayouts/slideLayout71.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slideLayout" Target="../slideLayouts/slideLayout66.xml"/><Relationship Id="rId22" Type="http://schemas.openxmlformats.org/officeDocument/2006/relationships/slideLayout" Target="../slideLayouts/slideLayout7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3.xml"/><Relationship Id="rId13" Type="http://schemas.openxmlformats.org/officeDocument/2006/relationships/slideLayout" Target="../slideLayouts/slideLayout88.xml"/><Relationship Id="rId18" Type="http://schemas.openxmlformats.org/officeDocument/2006/relationships/slideLayout" Target="../slideLayouts/slideLayout93.xml"/><Relationship Id="rId3" Type="http://schemas.openxmlformats.org/officeDocument/2006/relationships/slideLayout" Target="../slideLayouts/slideLayout78.xml"/><Relationship Id="rId21" Type="http://schemas.openxmlformats.org/officeDocument/2006/relationships/slideLayout" Target="../slideLayouts/slideLayout96.xml"/><Relationship Id="rId7" Type="http://schemas.openxmlformats.org/officeDocument/2006/relationships/slideLayout" Target="../slideLayouts/slideLayout82.xml"/><Relationship Id="rId12" Type="http://schemas.openxmlformats.org/officeDocument/2006/relationships/slideLayout" Target="../slideLayouts/slideLayout87.xml"/><Relationship Id="rId17" Type="http://schemas.openxmlformats.org/officeDocument/2006/relationships/slideLayout" Target="../slideLayouts/slideLayout92.xml"/><Relationship Id="rId2" Type="http://schemas.openxmlformats.org/officeDocument/2006/relationships/slideLayout" Target="../slideLayouts/slideLayout77.xml"/><Relationship Id="rId16" Type="http://schemas.openxmlformats.org/officeDocument/2006/relationships/slideLayout" Target="../slideLayouts/slideLayout91.xml"/><Relationship Id="rId20" Type="http://schemas.openxmlformats.org/officeDocument/2006/relationships/slideLayout" Target="../slideLayouts/slideLayout95.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24" Type="http://schemas.openxmlformats.org/officeDocument/2006/relationships/theme" Target="../theme/theme6.xml"/><Relationship Id="rId5" Type="http://schemas.openxmlformats.org/officeDocument/2006/relationships/slideLayout" Target="../slideLayouts/slideLayout80.xml"/><Relationship Id="rId15" Type="http://schemas.openxmlformats.org/officeDocument/2006/relationships/slideLayout" Target="../slideLayouts/slideLayout90.xml"/><Relationship Id="rId23" Type="http://schemas.openxmlformats.org/officeDocument/2006/relationships/slideLayout" Target="../slideLayouts/slideLayout98.xml"/><Relationship Id="rId10" Type="http://schemas.openxmlformats.org/officeDocument/2006/relationships/slideLayout" Target="../slideLayouts/slideLayout85.xml"/><Relationship Id="rId19" Type="http://schemas.openxmlformats.org/officeDocument/2006/relationships/slideLayout" Target="../slideLayouts/slideLayout94.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slideLayout" Target="../slideLayouts/slideLayout89.xml"/><Relationship Id="rId22" Type="http://schemas.openxmlformats.org/officeDocument/2006/relationships/slideLayout" Target="../slideLayouts/slideLayout9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6.xml"/><Relationship Id="rId13" Type="http://schemas.openxmlformats.org/officeDocument/2006/relationships/slideLayout" Target="../slideLayouts/slideLayout111.xml"/><Relationship Id="rId18" Type="http://schemas.openxmlformats.org/officeDocument/2006/relationships/slideLayout" Target="../slideLayouts/slideLayout116.xml"/><Relationship Id="rId3" Type="http://schemas.openxmlformats.org/officeDocument/2006/relationships/slideLayout" Target="../slideLayouts/slideLayout101.xml"/><Relationship Id="rId21" Type="http://schemas.openxmlformats.org/officeDocument/2006/relationships/slideLayout" Target="../slideLayouts/slideLayout119.xml"/><Relationship Id="rId7" Type="http://schemas.openxmlformats.org/officeDocument/2006/relationships/slideLayout" Target="../slideLayouts/slideLayout105.xml"/><Relationship Id="rId12" Type="http://schemas.openxmlformats.org/officeDocument/2006/relationships/slideLayout" Target="../slideLayouts/slideLayout110.xml"/><Relationship Id="rId17" Type="http://schemas.openxmlformats.org/officeDocument/2006/relationships/slideLayout" Target="../slideLayouts/slideLayout115.xml"/><Relationship Id="rId2" Type="http://schemas.openxmlformats.org/officeDocument/2006/relationships/slideLayout" Target="../slideLayouts/slideLayout100.xml"/><Relationship Id="rId16" Type="http://schemas.openxmlformats.org/officeDocument/2006/relationships/slideLayout" Target="../slideLayouts/slideLayout114.xml"/><Relationship Id="rId20" Type="http://schemas.openxmlformats.org/officeDocument/2006/relationships/slideLayout" Target="../slideLayouts/slideLayout118.xml"/><Relationship Id="rId1" Type="http://schemas.openxmlformats.org/officeDocument/2006/relationships/slideLayout" Target="../slideLayouts/slideLayout99.xml"/><Relationship Id="rId6" Type="http://schemas.openxmlformats.org/officeDocument/2006/relationships/slideLayout" Target="../slideLayouts/slideLayout104.xml"/><Relationship Id="rId11" Type="http://schemas.openxmlformats.org/officeDocument/2006/relationships/slideLayout" Target="../slideLayouts/slideLayout109.xml"/><Relationship Id="rId5" Type="http://schemas.openxmlformats.org/officeDocument/2006/relationships/slideLayout" Target="../slideLayouts/slideLayout103.xml"/><Relationship Id="rId15" Type="http://schemas.openxmlformats.org/officeDocument/2006/relationships/slideLayout" Target="../slideLayouts/slideLayout113.xml"/><Relationship Id="rId10" Type="http://schemas.openxmlformats.org/officeDocument/2006/relationships/slideLayout" Target="../slideLayouts/slideLayout108.xml"/><Relationship Id="rId19" Type="http://schemas.openxmlformats.org/officeDocument/2006/relationships/slideLayout" Target="../slideLayouts/slideLayout117.xml"/><Relationship Id="rId4" Type="http://schemas.openxmlformats.org/officeDocument/2006/relationships/slideLayout" Target="../slideLayouts/slideLayout102.xml"/><Relationship Id="rId9" Type="http://schemas.openxmlformats.org/officeDocument/2006/relationships/slideLayout" Target="../slideLayouts/slideLayout107.xml"/><Relationship Id="rId14" Type="http://schemas.openxmlformats.org/officeDocument/2006/relationships/slideLayout" Target="../slideLayouts/slideLayout112.xml"/><Relationship Id="rId22"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slideLayout" Target="../slideLayouts/slideLayout132.xml"/><Relationship Id="rId18" Type="http://schemas.openxmlformats.org/officeDocument/2006/relationships/slideLayout" Target="../slideLayouts/slideLayout137.xml"/><Relationship Id="rId3" Type="http://schemas.openxmlformats.org/officeDocument/2006/relationships/slideLayout" Target="../slideLayouts/slideLayout122.xml"/><Relationship Id="rId21" Type="http://schemas.openxmlformats.org/officeDocument/2006/relationships/slideLayout" Target="../slideLayouts/slideLayout140.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17" Type="http://schemas.openxmlformats.org/officeDocument/2006/relationships/slideLayout" Target="../slideLayouts/slideLayout136.xml"/><Relationship Id="rId2" Type="http://schemas.openxmlformats.org/officeDocument/2006/relationships/slideLayout" Target="../slideLayouts/slideLayout121.xml"/><Relationship Id="rId16" Type="http://schemas.openxmlformats.org/officeDocument/2006/relationships/slideLayout" Target="../slideLayouts/slideLayout135.xml"/><Relationship Id="rId20" Type="http://schemas.openxmlformats.org/officeDocument/2006/relationships/slideLayout" Target="../slideLayouts/slideLayout139.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5" Type="http://schemas.openxmlformats.org/officeDocument/2006/relationships/slideLayout" Target="../slideLayouts/slideLayout134.xml"/><Relationship Id="rId10" Type="http://schemas.openxmlformats.org/officeDocument/2006/relationships/slideLayout" Target="../slideLayouts/slideLayout129.xml"/><Relationship Id="rId19" Type="http://schemas.openxmlformats.org/officeDocument/2006/relationships/slideLayout" Target="../slideLayouts/slideLayout138.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 Id="rId22" Type="http://schemas.openxmlformats.org/officeDocument/2006/relationships/theme" Target="../theme/theme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8"/>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8248A2-6345-4405-B9F9-3666B28D76D2}" type="datetimeFigureOut">
              <a:rPr lang="ru-RU" smtClean="0"/>
              <a:t>17.04.2013</a:t>
            </a:fld>
            <a:endParaRPr lang="ru-RU"/>
          </a:p>
        </p:txBody>
      </p:sp>
      <p:sp>
        <p:nvSpPr>
          <p:cNvPr id="5" name="Нижний колонтитул 4"/>
          <p:cNvSpPr>
            <a:spLocks noGrp="1"/>
          </p:cNvSpPr>
          <p:nvPr>
            <p:ph type="ftr" sz="quarter" idx="3"/>
          </p:nvPr>
        </p:nvSpPr>
        <p:spPr>
          <a:xfrm>
            <a:off x="3124200" y="6356358"/>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8"/>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AED8FA-70B4-406C-BAA6-3D341F1BE7B3}"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92" r:id="rId22"/>
    <p:sldLayoutId id="2147483693" r:id="rId2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1113982"/>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178722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Текст 2"/>
          <p:cNvSpPr>
            <a:spLocks noGrp="1"/>
          </p:cNvSpPr>
          <p:nvPr>
            <p:ph type="body" idx="1"/>
          </p:nvPr>
        </p:nvSpPr>
        <p:spPr bwMode="auto">
          <a:xfrm>
            <a:off x="415638" y="1454761"/>
            <a:ext cx="7481454" cy="4114512"/>
          </a:xfrm>
          <a:prstGeom prst="rect">
            <a:avLst/>
          </a:prstGeom>
          <a:noFill/>
          <a:ln w="9525">
            <a:noFill/>
            <a:miter lim="800000"/>
            <a:headEnd/>
            <a:tailEnd/>
          </a:ln>
        </p:spPr>
        <p:txBody>
          <a:bodyPr vert="horz" wrap="square" lIns="86747" tIns="43377" rIns="86747" bIns="43377"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15642" y="5778501"/>
            <a:ext cx="1939637" cy="331932"/>
          </a:xfrm>
          <a:prstGeom prst="rect">
            <a:avLst/>
          </a:prstGeom>
        </p:spPr>
        <p:txBody>
          <a:bodyPr vert="horz" lIns="86747" tIns="43377" rIns="86747" bIns="43377" rtlCol="0" anchor="ctr"/>
          <a:lstStyle>
            <a:lvl1pPr algn="l" fontAlgn="auto">
              <a:spcBef>
                <a:spcPts val="0"/>
              </a:spcBef>
              <a:spcAft>
                <a:spcPts val="0"/>
              </a:spcAft>
              <a:defRPr sz="1100">
                <a:solidFill>
                  <a:schemeClr val="tx1">
                    <a:tint val="75000"/>
                  </a:schemeClr>
                </a:solidFill>
                <a:latin typeface="+mn-lt"/>
              </a:defRPr>
            </a:lvl1pPr>
          </a:lstStyle>
          <a:p>
            <a:pPr>
              <a:defRPr/>
            </a:pPr>
            <a:fld id="{49834007-C5F5-4FAA-B6F3-20B133BA1681}" type="datetime1">
              <a:rPr lang="ru-RU" smtClean="0">
                <a:solidFill>
                  <a:prstClr val="black">
                    <a:tint val="75000"/>
                  </a:prstClr>
                </a:solidFill>
              </a:rPr>
              <a:pPr>
                <a:defRPr/>
              </a:pPr>
              <a:t>17.04.2013</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2840188" y="5778501"/>
            <a:ext cx="2632363" cy="331932"/>
          </a:xfrm>
          <a:prstGeom prst="rect">
            <a:avLst/>
          </a:prstGeom>
        </p:spPr>
        <p:txBody>
          <a:bodyPr vert="horz" lIns="86747" tIns="43377" rIns="86747" bIns="43377" rtlCol="0" anchor="ctr"/>
          <a:lstStyle>
            <a:lvl1pPr algn="ctr" fontAlgn="auto">
              <a:spcBef>
                <a:spcPts val="0"/>
              </a:spcBef>
              <a:spcAft>
                <a:spcPts val="0"/>
              </a:spcAft>
              <a:defRPr sz="1100">
                <a:solidFill>
                  <a:schemeClr val="tx1">
                    <a:tint val="75000"/>
                  </a:schemeClr>
                </a:solidFill>
                <a:latin typeface="+mn-lt"/>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4"/>
          </p:nvPr>
        </p:nvSpPr>
        <p:spPr>
          <a:xfrm>
            <a:off x="5957457" y="5778501"/>
            <a:ext cx="1939637" cy="331932"/>
          </a:xfrm>
          <a:prstGeom prst="rect">
            <a:avLst/>
          </a:prstGeom>
        </p:spPr>
        <p:txBody>
          <a:bodyPr vert="horz" lIns="86747" tIns="43377" rIns="86747" bIns="43377" rtlCol="0" anchor="ctr"/>
          <a:lstStyle>
            <a:lvl1pPr algn="r" fontAlgn="auto">
              <a:spcBef>
                <a:spcPts val="0"/>
              </a:spcBef>
              <a:spcAft>
                <a:spcPts val="0"/>
              </a:spcAft>
              <a:defRPr sz="1100">
                <a:solidFill>
                  <a:schemeClr val="tx1">
                    <a:tint val="75000"/>
                  </a:schemeClr>
                </a:solidFill>
                <a:latin typeface="+mn-lt"/>
              </a:defRPr>
            </a:lvl1pPr>
          </a:lstStyle>
          <a:p>
            <a:pPr>
              <a:defRPr/>
            </a:pPr>
            <a:fld id="{91A3BB2B-3E7D-47B1-A31D-5A37CB490417}" type="slidenum">
              <a:rPr lang="ru-RU">
                <a:solidFill>
                  <a:prstClr val="black">
                    <a:tint val="75000"/>
                  </a:prstClr>
                </a:solidFill>
              </a:rPr>
              <a:pPr>
                <a:defRPr/>
              </a:pPr>
              <a:t>‹#›</a:t>
            </a:fld>
            <a:endParaRPr lang="ru-RU">
              <a:solidFill>
                <a:prstClr val="black">
                  <a:tint val="75000"/>
                </a:prstClr>
              </a:solidFill>
            </a:endParaRPr>
          </a:p>
        </p:txBody>
      </p:sp>
      <p:pic>
        <p:nvPicPr>
          <p:cNvPr id="7" name="Picture 12" descr="низ"/>
          <p:cNvPicPr>
            <a:picLocks noChangeAspect="1" noChangeArrowheads="1"/>
          </p:cNvPicPr>
          <p:nvPr/>
        </p:nvPicPr>
        <p:blipFill>
          <a:blip r:embed="rId16" cstate="print"/>
          <a:srcRect/>
          <a:stretch>
            <a:fillRect/>
          </a:stretch>
        </p:blipFill>
        <p:spPr bwMode="auto">
          <a:xfrm>
            <a:off x="13" y="6132620"/>
            <a:ext cx="7023966" cy="727364"/>
          </a:xfrm>
          <a:prstGeom prst="rect">
            <a:avLst/>
          </a:prstGeom>
          <a:noFill/>
          <a:ln w="9525">
            <a:noFill/>
            <a:miter lim="800000"/>
            <a:headEnd/>
            <a:tailEnd/>
          </a:ln>
        </p:spPr>
      </p:pic>
      <p:pic>
        <p:nvPicPr>
          <p:cNvPr id="8" name="Picture 12" descr="низ"/>
          <p:cNvPicPr>
            <a:picLocks noChangeAspect="1" noChangeArrowheads="1"/>
          </p:cNvPicPr>
          <p:nvPr/>
        </p:nvPicPr>
        <p:blipFill>
          <a:blip r:embed="rId17" cstate="print"/>
          <a:srcRect/>
          <a:stretch>
            <a:fillRect/>
          </a:stretch>
        </p:blipFill>
        <p:spPr bwMode="auto">
          <a:xfrm>
            <a:off x="2113958" y="-1984"/>
            <a:ext cx="7023966" cy="727364"/>
          </a:xfrm>
          <a:prstGeom prst="rect">
            <a:avLst/>
          </a:prstGeom>
          <a:solidFill>
            <a:srgbClr val="376092"/>
          </a:solidFill>
          <a:ln w="9525">
            <a:noFill/>
            <a:miter lim="800000"/>
            <a:headEnd/>
            <a:tailEnd/>
          </a:ln>
        </p:spPr>
      </p:pic>
      <p:pic>
        <p:nvPicPr>
          <p:cNvPr id="9" name="Picture 1"/>
          <p:cNvPicPr>
            <a:picLocks noChangeAspect="1" noChangeArrowheads="1"/>
          </p:cNvPicPr>
          <p:nvPr/>
        </p:nvPicPr>
        <p:blipFill>
          <a:blip r:embed="rId18" cstate="print"/>
          <a:srcRect/>
          <a:stretch>
            <a:fillRect/>
          </a:stretch>
        </p:blipFill>
        <p:spPr bwMode="auto">
          <a:xfrm>
            <a:off x="8668072" y="44624"/>
            <a:ext cx="375584" cy="366911"/>
          </a:xfrm>
          <a:prstGeom prst="rect">
            <a:avLst/>
          </a:prstGeom>
          <a:noFill/>
          <a:ln w="9525">
            <a:noFill/>
            <a:miter lim="800000"/>
            <a:headEnd/>
            <a:tailEnd/>
          </a:ln>
        </p:spPr>
      </p:pic>
    </p:spTree>
    <p:extLst>
      <p:ext uri="{BB962C8B-B14F-4D97-AF65-F5344CB8AC3E}">
        <p14:creationId xmlns:p14="http://schemas.microsoft.com/office/powerpoint/2010/main" val="2645499752"/>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Lst>
  <p:transition/>
  <p:hf hdr="0" ftr="0" dt="0"/>
  <p:txStyles>
    <p:titleStyle>
      <a:lvl1pPr algn="l" rtl="0" eaLnBrk="0" fontAlgn="base" hangingPunct="0">
        <a:spcBef>
          <a:spcPct val="0"/>
        </a:spcBef>
        <a:spcAft>
          <a:spcPct val="0"/>
        </a:spcAft>
        <a:defRPr sz="3000" kern="1200">
          <a:solidFill>
            <a:schemeClr val="tx2"/>
          </a:solidFill>
          <a:latin typeface="Arial" pitchFamily="34" charset="0"/>
          <a:ea typeface="+mj-ea"/>
          <a:cs typeface="Arial" pitchFamily="34" charset="0"/>
        </a:defRPr>
      </a:lvl1pPr>
      <a:lvl2pPr algn="l" rtl="0" eaLnBrk="0" fontAlgn="base" hangingPunct="0">
        <a:spcBef>
          <a:spcPct val="0"/>
        </a:spcBef>
        <a:spcAft>
          <a:spcPct val="0"/>
        </a:spcAft>
        <a:defRPr sz="3000">
          <a:solidFill>
            <a:schemeClr val="tx2"/>
          </a:solidFill>
          <a:latin typeface="Arial" pitchFamily="34" charset="0"/>
          <a:cs typeface="Arial" pitchFamily="34" charset="0"/>
        </a:defRPr>
      </a:lvl2pPr>
      <a:lvl3pPr algn="l" rtl="0" eaLnBrk="0" fontAlgn="base" hangingPunct="0">
        <a:spcBef>
          <a:spcPct val="0"/>
        </a:spcBef>
        <a:spcAft>
          <a:spcPct val="0"/>
        </a:spcAft>
        <a:defRPr sz="3000">
          <a:solidFill>
            <a:schemeClr val="tx2"/>
          </a:solidFill>
          <a:latin typeface="Arial" pitchFamily="34" charset="0"/>
          <a:cs typeface="Arial" pitchFamily="34" charset="0"/>
        </a:defRPr>
      </a:lvl3pPr>
      <a:lvl4pPr algn="l" rtl="0" eaLnBrk="0" fontAlgn="base" hangingPunct="0">
        <a:spcBef>
          <a:spcPct val="0"/>
        </a:spcBef>
        <a:spcAft>
          <a:spcPct val="0"/>
        </a:spcAft>
        <a:defRPr sz="3000">
          <a:solidFill>
            <a:schemeClr val="tx2"/>
          </a:solidFill>
          <a:latin typeface="Arial" pitchFamily="34" charset="0"/>
          <a:cs typeface="Arial" pitchFamily="34" charset="0"/>
        </a:defRPr>
      </a:lvl4pPr>
      <a:lvl5pPr algn="l" rtl="0" eaLnBrk="0" fontAlgn="base" hangingPunct="0">
        <a:spcBef>
          <a:spcPct val="0"/>
        </a:spcBef>
        <a:spcAft>
          <a:spcPct val="0"/>
        </a:spcAft>
        <a:defRPr sz="3000">
          <a:solidFill>
            <a:schemeClr val="tx2"/>
          </a:solidFill>
          <a:latin typeface="Arial" pitchFamily="34" charset="0"/>
          <a:cs typeface="Arial" pitchFamily="34" charset="0"/>
        </a:defRPr>
      </a:lvl5pPr>
      <a:lvl6pPr marL="433737" algn="l" rtl="0" fontAlgn="base">
        <a:spcBef>
          <a:spcPct val="0"/>
        </a:spcBef>
        <a:spcAft>
          <a:spcPct val="0"/>
        </a:spcAft>
        <a:defRPr sz="3000">
          <a:solidFill>
            <a:schemeClr val="tx2"/>
          </a:solidFill>
          <a:latin typeface="Arial" pitchFamily="34" charset="0"/>
          <a:cs typeface="Arial" pitchFamily="34" charset="0"/>
        </a:defRPr>
      </a:lvl6pPr>
      <a:lvl7pPr marL="867475" algn="l" rtl="0" fontAlgn="base">
        <a:spcBef>
          <a:spcPct val="0"/>
        </a:spcBef>
        <a:spcAft>
          <a:spcPct val="0"/>
        </a:spcAft>
        <a:defRPr sz="3000">
          <a:solidFill>
            <a:schemeClr val="tx2"/>
          </a:solidFill>
          <a:latin typeface="Arial" pitchFamily="34" charset="0"/>
          <a:cs typeface="Arial" pitchFamily="34" charset="0"/>
        </a:defRPr>
      </a:lvl7pPr>
      <a:lvl8pPr marL="1301209" algn="l" rtl="0" fontAlgn="base">
        <a:spcBef>
          <a:spcPct val="0"/>
        </a:spcBef>
        <a:spcAft>
          <a:spcPct val="0"/>
        </a:spcAft>
        <a:defRPr sz="3000">
          <a:solidFill>
            <a:schemeClr val="tx2"/>
          </a:solidFill>
          <a:latin typeface="Arial" pitchFamily="34" charset="0"/>
          <a:cs typeface="Arial" pitchFamily="34" charset="0"/>
        </a:defRPr>
      </a:lvl8pPr>
      <a:lvl9pPr marL="1734943" algn="l" rtl="0" fontAlgn="base">
        <a:spcBef>
          <a:spcPct val="0"/>
        </a:spcBef>
        <a:spcAft>
          <a:spcPct val="0"/>
        </a:spcAft>
        <a:defRPr sz="3000">
          <a:solidFill>
            <a:schemeClr val="tx2"/>
          </a:solidFill>
          <a:latin typeface="Arial" pitchFamily="34" charset="0"/>
          <a:cs typeface="Arial" pitchFamily="34" charset="0"/>
        </a:defRPr>
      </a:lvl9pPr>
    </p:titleStyle>
    <p:bodyStyle>
      <a:lvl1pPr marL="325304" indent="-325304" algn="l" rtl="0" eaLnBrk="0" fontAlgn="base" hangingPunct="0">
        <a:spcBef>
          <a:spcPct val="20000"/>
        </a:spcBef>
        <a:spcAft>
          <a:spcPct val="0"/>
        </a:spcAft>
        <a:buFont typeface="Arial" pitchFamily="34" charset="0"/>
        <a:buChar char="•"/>
        <a:defRPr sz="3000" kern="1200">
          <a:solidFill>
            <a:schemeClr val="tx2"/>
          </a:solidFill>
          <a:latin typeface="Arial" pitchFamily="34" charset="0"/>
          <a:ea typeface="+mn-ea"/>
          <a:cs typeface="Arial" pitchFamily="34" charset="0"/>
        </a:defRPr>
      </a:lvl1pPr>
      <a:lvl2pPr marL="704822" indent="-271082" algn="l" rtl="0" eaLnBrk="0" fontAlgn="base" hangingPunct="0">
        <a:spcBef>
          <a:spcPct val="20000"/>
        </a:spcBef>
        <a:spcAft>
          <a:spcPct val="0"/>
        </a:spcAft>
        <a:buFont typeface="Arial" pitchFamily="34" charset="0"/>
        <a:buChar char="–"/>
        <a:defRPr sz="2700" kern="1200">
          <a:solidFill>
            <a:schemeClr val="tx2"/>
          </a:solidFill>
          <a:latin typeface="Arial" pitchFamily="34" charset="0"/>
          <a:ea typeface="+mn-ea"/>
          <a:cs typeface="Arial" pitchFamily="34" charset="0"/>
        </a:defRPr>
      </a:lvl2pPr>
      <a:lvl3pPr marL="1084341" indent="-216866" algn="l" rtl="0" eaLnBrk="0" fontAlgn="base" hangingPunct="0">
        <a:spcBef>
          <a:spcPct val="20000"/>
        </a:spcBef>
        <a:spcAft>
          <a:spcPct val="0"/>
        </a:spcAft>
        <a:buFont typeface="Arial" pitchFamily="34" charset="0"/>
        <a:buChar char="•"/>
        <a:defRPr sz="2300" kern="1200">
          <a:solidFill>
            <a:schemeClr val="tx2"/>
          </a:solidFill>
          <a:latin typeface="Arial" pitchFamily="34" charset="0"/>
          <a:ea typeface="+mn-ea"/>
          <a:cs typeface="Arial" pitchFamily="34" charset="0"/>
        </a:defRPr>
      </a:lvl3pPr>
      <a:lvl4pPr marL="1518064" indent="-216866" algn="l" rtl="0" eaLnBrk="0" fontAlgn="base" hangingPunct="0">
        <a:spcBef>
          <a:spcPct val="20000"/>
        </a:spcBef>
        <a:spcAft>
          <a:spcPct val="0"/>
        </a:spcAft>
        <a:buFont typeface="Arial" pitchFamily="34" charset="0"/>
        <a:buChar char="–"/>
        <a:defRPr sz="1900" kern="1200">
          <a:solidFill>
            <a:schemeClr val="tx2"/>
          </a:solidFill>
          <a:latin typeface="Arial" pitchFamily="34" charset="0"/>
          <a:ea typeface="+mn-ea"/>
          <a:cs typeface="Arial" pitchFamily="34" charset="0"/>
        </a:defRPr>
      </a:lvl4pPr>
      <a:lvl5pPr marL="1951810" indent="-216866" algn="l" rtl="0" eaLnBrk="0" fontAlgn="base" hangingPunct="0">
        <a:spcBef>
          <a:spcPct val="20000"/>
        </a:spcBef>
        <a:spcAft>
          <a:spcPct val="0"/>
        </a:spcAft>
        <a:buFont typeface="Arial" pitchFamily="34" charset="0"/>
        <a:buChar char="»"/>
        <a:defRPr sz="1900" kern="1200">
          <a:solidFill>
            <a:schemeClr val="tx2"/>
          </a:solidFill>
          <a:latin typeface="Arial" pitchFamily="34" charset="0"/>
          <a:ea typeface="+mn-ea"/>
          <a:cs typeface="Arial" pitchFamily="34" charset="0"/>
        </a:defRPr>
      </a:lvl5pPr>
      <a:lvl6pPr marL="2385554" indent="-216866" algn="l" defTabSz="8674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819278" indent="-216866" algn="l" defTabSz="8674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253014" indent="-216866" algn="l" defTabSz="8674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86745" indent="-216866" algn="l" defTabSz="8674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ru-RU"/>
      </a:defPPr>
      <a:lvl1pPr marL="0" algn="l" defTabSz="867475" rtl="0" eaLnBrk="1" latinLnBrk="0" hangingPunct="1">
        <a:defRPr sz="1700" kern="1200">
          <a:solidFill>
            <a:schemeClr val="tx1"/>
          </a:solidFill>
          <a:latin typeface="+mn-lt"/>
          <a:ea typeface="+mn-ea"/>
          <a:cs typeface="+mn-cs"/>
        </a:defRPr>
      </a:lvl1pPr>
      <a:lvl2pPr marL="433737" algn="l" defTabSz="867475" rtl="0" eaLnBrk="1" latinLnBrk="0" hangingPunct="1">
        <a:defRPr sz="1700" kern="1200">
          <a:solidFill>
            <a:schemeClr val="tx1"/>
          </a:solidFill>
          <a:latin typeface="+mn-lt"/>
          <a:ea typeface="+mn-ea"/>
          <a:cs typeface="+mn-cs"/>
        </a:defRPr>
      </a:lvl2pPr>
      <a:lvl3pPr marL="867475" algn="l" defTabSz="867475" rtl="0" eaLnBrk="1" latinLnBrk="0" hangingPunct="1">
        <a:defRPr sz="1700" kern="1200">
          <a:solidFill>
            <a:schemeClr val="tx1"/>
          </a:solidFill>
          <a:latin typeface="+mn-lt"/>
          <a:ea typeface="+mn-ea"/>
          <a:cs typeface="+mn-cs"/>
        </a:defRPr>
      </a:lvl3pPr>
      <a:lvl4pPr marL="1301209" algn="l" defTabSz="867475" rtl="0" eaLnBrk="1" latinLnBrk="0" hangingPunct="1">
        <a:defRPr sz="1700" kern="1200">
          <a:solidFill>
            <a:schemeClr val="tx1"/>
          </a:solidFill>
          <a:latin typeface="+mn-lt"/>
          <a:ea typeface="+mn-ea"/>
          <a:cs typeface="+mn-cs"/>
        </a:defRPr>
      </a:lvl4pPr>
      <a:lvl5pPr marL="1734943" algn="l" defTabSz="867475" rtl="0" eaLnBrk="1" latinLnBrk="0" hangingPunct="1">
        <a:defRPr sz="1700" kern="1200">
          <a:solidFill>
            <a:schemeClr val="tx1"/>
          </a:solidFill>
          <a:latin typeface="+mn-lt"/>
          <a:ea typeface="+mn-ea"/>
          <a:cs typeface="+mn-cs"/>
        </a:defRPr>
      </a:lvl5pPr>
      <a:lvl6pPr marL="2168672" algn="l" defTabSz="867475" rtl="0" eaLnBrk="1" latinLnBrk="0" hangingPunct="1">
        <a:defRPr sz="1700" kern="1200">
          <a:solidFill>
            <a:schemeClr val="tx1"/>
          </a:solidFill>
          <a:latin typeface="+mn-lt"/>
          <a:ea typeface="+mn-ea"/>
          <a:cs typeface="+mn-cs"/>
        </a:defRPr>
      </a:lvl6pPr>
      <a:lvl7pPr marL="2602412" algn="l" defTabSz="867475" rtl="0" eaLnBrk="1" latinLnBrk="0" hangingPunct="1">
        <a:defRPr sz="1700" kern="1200">
          <a:solidFill>
            <a:schemeClr val="tx1"/>
          </a:solidFill>
          <a:latin typeface="+mn-lt"/>
          <a:ea typeface="+mn-ea"/>
          <a:cs typeface="+mn-cs"/>
        </a:defRPr>
      </a:lvl7pPr>
      <a:lvl8pPr marL="3036136" algn="l" defTabSz="867475" rtl="0" eaLnBrk="1" latinLnBrk="0" hangingPunct="1">
        <a:defRPr sz="1700" kern="1200">
          <a:solidFill>
            <a:schemeClr val="tx1"/>
          </a:solidFill>
          <a:latin typeface="+mn-lt"/>
          <a:ea typeface="+mn-ea"/>
          <a:cs typeface="+mn-cs"/>
        </a:defRPr>
      </a:lvl8pPr>
      <a:lvl9pPr marL="3469880" algn="l" defTabSz="867475" rtl="0" eaLnBrk="1" latinLnBrk="0" hangingPunct="1">
        <a:defRPr sz="17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8"/>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defRPr/>
            </a:pPr>
            <a:endParaRPr lang="ru-RU">
              <a:solidFill>
                <a:srgbClr val="000000">
                  <a:tint val="75000"/>
                </a:srgbClr>
              </a:solidFill>
              <a:latin typeface="Arial" charset="0"/>
            </a:endParaRPr>
          </a:p>
        </p:txBody>
      </p:sp>
      <p:sp>
        <p:nvSpPr>
          <p:cNvPr id="5" name="Нижний колонтитул 4"/>
          <p:cNvSpPr>
            <a:spLocks noGrp="1"/>
          </p:cNvSpPr>
          <p:nvPr>
            <p:ph type="ftr" sz="quarter" idx="3"/>
          </p:nvPr>
        </p:nvSpPr>
        <p:spPr>
          <a:xfrm>
            <a:off x="3124200" y="6356358"/>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base">
              <a:spcBef>
                <a:spcPct val="0"/>
              </a:spcBef>
              <a:spcAft>
                <a:spcPct val="0"/>
              </a:spcAft>
              <a:defRPr/>
            </a:pPr>
            <a:endParaRPr lang="ru-RU">
              <a:solidFill>
                <a:srgbClr val="000000">
                  <a:tint val="75000"/>
                </a:srgbClr>
              </a:solidFill>
              <a:latin typeface="Arial" charset="0"/>
            </a:endParaRPr>
          </a:p>
        </p:txBody>
      </p:sp>
      <p:sp>
        <p:nvSpPr>
          <p:cNvPr id="6" name="Номер слайда 5"/>
          <p:cNvSpPr>
            <a:spLocks noGrp="1"/>
          </p:cNvSpPr>
          <p:nvPr>
            <p:ph type="sldNum" sz="quarter" idx="4"/>
          </p:nvPr>
        </p:nvSpPr>
        <p:spPr>
          <a:xfrm>
            <a:off x="6553200" y="6356358"/>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defRPr/>
            </a:pPr>
            <a:fld id="{0213F9E7-4613-414D-93E7-2858750D7E48}" type="slidenum">
              <a:rPr lang="ru-RU" smtClean="0">
                <a:solidFill>
                  <a:srgbClr val="000000">
                    <a:tint val="75000"/>
                  </a:srgbClr>
                </a:solidFill>
                <a:latin typeface="Arial" charset="0"/>
              </a:rPr>
              <a:pPr fontAlgn="base">
                <a:spcBef>
                  <a:spcPct val="0"/>
                </a:spcBef>
                <a:spcAft>
                  <a:spcPct val="0"/>
                </a:spcAft>
                <a:defRPr/>
              </a:pPr>
              <a:t>‹#›</a:t>
            </a:fld>
            <a:endParaRPr lang="ru-RU">
              <a:solidFill>
                <a:srgbClr val="000000">
                  <a:tint val="75000"/>
                </a:srgbClr>
              </a:solidFill>
              <a:latin typeface="Arial" charset="0"/>
            </a:endParaRPr>
          </a:p>
        </p:txBody>
      </p:sp>
    </p:spTree>
    <p:extLst>
      <p:ext uri="{BB962C8B-B14F-4D97-AF65-F5344CB8AC3E}">
        <p14:creationId xmlns:p14="http://schemas.microsoft.com/office/powerpoint/2010/main" val="1022520399"/>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 id="2147483741" r:id="rId14"/>
    <p:sldLayoutId id="2147483742" r:id="rId15"/>
    <p:sldLayoutId id="2147483743" r:id="rId16"/>
    <p:sldLayoutId id="2147483744" r:id="rId17"/>
    <p:sldLayoutId id="2147483745" r:id="rId18"/>
    <p:sldLayoutId id="2147483746" r:id="rId19"/>
    <p:sldLayoutId id="2147483747" r:id="rId20"/>
    <p:sldLayoutId id="2147483748" r:id="rId21"/>
    <p:sldLayoutId id="2147483749" r:id="rId22"/>
    <p:sldLayoutId id="2147483750" r:id="rId23"/>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8"/>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8248A2-6345-4405-B9F9-3666B28D76D2}" type="datetimeFigureOut">
              <a:rPr lang="ru-RU" smtClean="0">
                <a:solidFill>
                  <a:srgbClr val="000000">
                    <a:tint val="75000"/>
                  </a:srgbClr>
                </a:solidFill>
              </a:rPr>
              <a:pPr/>
              <a:t>17.04.2013</a:t>
            </a:fld>
            <a:endParaRPr lang="ru-RU">
              <a:solidFill>
                <a:srgbClr val="000000">
                  <a:tint val="75000"/>
                </a:srgbClr>
              </a:solidFill>
            </a:endParaRPr>
          </a:p>
        </p:txBody>
      </p:sp>
      <p:sp>
        <p:nvSpPr>
          <p:cNvPr id="5" name="Нижний колонтитул 4"/>
          <p:cNvSpPr>
            <a:spLocks noGrp="1"/>
          </p:cNvSpPr>
          <p:nvPr>
            <p:ph type="ftr" sz="quarter" idx="3"/>
          </p:nvPr>
        </p:nvSpPr>
        <p:spPr>
          <a:xfrm>
            <a:off x="3124200" y="6356358"/>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solidFill>
                <a:srgbClr val="000000">
                  <a:tint val="75000"/>
                </a:srgbClr>
              </a:solidFill>
            </a:endParaRPr>
          </a:p>
        </p:txBody>
      </p:sp>
      <p:sp>
        <p:nvSpPr>
          <p:cNvPr id="6" name="Номер слайда 5"/>
          <p:cNvSpPr>
            <a:spLocks noGrp="1"/>
          </p:cNvSpPr>
          <p:nvPr>
            <p:ph type="sldNum" sz="quarter" idx="4"/>
          </p:nvPr>
        </p:nvSpPr>
        <p:spPr>
          <a:xfrm>
            <a:off x="6553200" y="6356358"/>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AED8FA-70B4-406C-BAA6-3D341F1BE7B3}" type="slidenum">
              <a:rPr lang="ru-RU" smtClean="0">
                <a:solidFill>
                  <a:srgbClr val="000000">
                    <a:tint val="75000"/>
                  </a:srgbClr>
                </a:solidFill>
              </a:rPr>
              <a:pPr/>
              <a:t>‹#›</a:t>
            </a:fld>
            <a:endParaRPr lang="ru-RU">
              <a:solidFill>
                <a:srgbClr val="000000">
                  <a:tint val="75000"/>
                </a:srgbClr>
              </a:solidFill>
            </a:endParaRPr>
          </a:p>
        </p:txBody>
      </p:sp>
    </p:spTree>
    <p:extLst>
      <p:ext uri="{BB962C8B-B14F-4D97-AF65-F5344CB8AC3E}">
        <p14:creationId xmlns:p14="http://schemas.microsoft.com/office/powerpoint/2010/main" val="1714681362"/>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 id="2147483764" r:id="rId13"/>
    <p:sldLayoutId id="2147483765" r:id="rId14"/>
    <p:sldLayoutId id="2147483766" r:id="rId15"/>
    <p:sldLayoutId id="2147483767" r:id="rId16"/>
    <p:sldLayoutId id="2147483768" r:id="rId17"/>
    <p:sldLayoutId id="2147483769" r:id="rId18"/>
    <p:sldLayoutId id="2147483770" r:id="rId19"/>
    <p:sldLayoutId id="2147483771" r:id="rId20"/>
    <p:sldLayoutId id="2147483772" r:id="rId21"/>
    <p:sldLayoutId id="2147483773" r:id="rId22"/>
    <p:sldLayoutId id="2147483774" r:id="rId2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6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solidFill>
                <a:srgbClr val="000000">
                  <a:tint val="75000"/>
                </a:srgbClr>
              </a:solidFill>
              <a:ea typeface="ＭＳ Ｐゴシック" charset="0"/>
              <a:cs typeface="Arial" charset="0"/>
            </a:endParaRPr>
          </a:p>
        </p:txBody>
      </p:sp>
      <p:sp>
        <p:nvSpPr>
          <p:cNvPr id="5" name="Нижний колонтитул 4"/>
          <p:cNvSpPr>
            <a:spLocks noGrp="1"/>
          </p:cNvSpPr>
          <p:nvPr>
            <p:ph type="ftr" sz="quarter" idx="3"/>
          </p:nvPr>
        </p:nvSpPr>
        <p:spPr>
          <a:xfrm>
            <a:off x="3124200" y="635636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solidFill>
                <a:srgbClr val="000000">
                  <a:tint val="75000"/>
                </a:srgbClr>
              </a:solidFill>
              <a:ea typeface="ＭＳ Ｐゴシック" charset="0"/>
              <a:cs typeface="Arial" charset="0"/>
            </a:endParaRPr>
          </a:p>
        </p:txBody>
      </p:sp>
      <p:sp>
        <p:nvSpPr>
          <p:cNvPr id="6" name="Номер слайда 5"/>
          <p:cNvSpPr>
            <a:spLocks noGrp="1"/>
          </p:cNvSpPr>
          <p:nvPr>
            <p:ph type="sldNum" sz="quarter" idx="4"/>
          </p:nvPr>
        </p:nvSpPr>
        <p:spPr>
          <a:xfrm>
            <a:off x="6553200" y="635636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E2B10B-2B5B-4D21-B621-3C15B0884A5E}" type="slidenum">
              <a:rPr lang="ru-RU" smtClean="0">
                <a:solidFill>
                  <a:srgbClr val="000000">
                    <a:tint val="75000"/>
                  </a:srgbClr>
                </a:solidFill>
                <a:ea typeface="ＭＳ Ｐゴシック" charset="0"/>
                <a:cs typeface="Arial" charset="0"/>
              </a:rPr>
              <a:pPr/>
              <a:t>‹#›</a:t>
            </a:fld>
            <a:endParaRPr lang="ru-RU">
              <a:solidFill>
                <a:srgbClr val="000000">
                  <a:tint val="75000"/>
                </a:srgbClr>
              </a:solidFill>
              <a:ea typeface="ＭＳ Ｐゴシック" charset="0"/>
              <a:cs typeface="Arial" charset="0"/>
            </a:endParaRPr>
          </a:p>
        </p:txBody>
      </p:sp>
    </p:spTree>
    <p:extLst>
      <p:ext uri="{BB962C8B-B14F-4D97-AF65-F5344CB8AC3E}">
        <p14:creationId xmlns:p14="http://schemas.microsoft.com/office/powerpoint/2010/main" val="1719917199"/>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 id="2147483788" r:id="rId13"/>
    <p:sldLayoutId id="2147483789" r:id="rId14"/>
    <p:sldLayoutId id="2147483790" r:id="rId15"/>
    <p:sldLayoutId id="2147483791" r:id="rId16"/>
    <p:sldLayoutId id="2147483792" r:id="rId17"/>
    <p:sldLayoutId id="2147483793" r:id="rId18"/>
    <p:sldLayoutId id="2147483794" r:id="rId19"/>
    <p:sldLayoutId id="2147483795" r:id="rId20"/>
    <p:sldLayoutId id="2147483796" r:id="rId2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8"/>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solidFill>
                <a:srgbClr val="000000">
                  <a:tint val="75000"/>
                </a:srgbClr>
              </a:solidFill>
              <a:ea typeface="ＭＳ Ｐゴシック" charset="0"/>
              <a:cs typeface="Arial" charset="0"/>
            </a:endParaRPr>
          </a:p>
        </p:txBody>
      </p:sp>
      <p:sp>
        <p:nvSpPr>
          <p:cNvPr id="5" name="Нижний колонтитул 4"/>
          <p:cNvSpPr>
            <a:spLocks noGrp="1"/>
          </p:cNvSpPr>
          <p:nvPr>
            <p:ph type="ftr" sz="quarter" idx="3"/>
          </p:nvPr>
        </p:nvSpPr>
        <p:spPr>
          <a:xfrm>
            <a:off x="3124200" y="6356358"/>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solidFill>
                <a:srgbClr val="000000">
                  <a:tint val="75000"/>
                </a:srgbClr>
              </a:solidFill>
              <a:ea typeface="ＭＳ Ｐゴシック" charset="0"/>
              <a:cs typeface="Arial" charset="0"/>
            </a:endParaRPr>
          </a:p>
        </p:txBody>
      </p:sp>
      <p:sp>
        <p:nvSpPr>
          <p:cNvPr id="6" name="Номер слайда 5"/>
          <p:cNvSpPr>
            <a:spLocks noGrp="1"/>
          </p:cNvSpPr>
          <p:nvPr>
            <p:ph type="sldNum" sz="quarter" idx="4"/>
          </p:nvPr>
        </p:nvSpPr>
        <p:spPr>
          <a:xfrm>
            <a:off x="6553200" y="6356358"/>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E2B10B-2B5B-4D21-B621-3C15B0884A5E}" type="slidenum">
              <a:rPr lang="ru-RU" smtClean="0">
                <a:solidFill>
                  <a:srgbClr val="000000">
                    <a:tint val="75000"/>
                  </a:srgbClr>
                </a:solidFill>
                <a:ea typeface="ＭＳ Ｐゴシック" charset="0"/>
                <a:cs typeface="Arial" charset="0"/>
              </a:rPr>
              <a:pPr/>
              <a:t>‹#›</a:t>
            </a:fld>
            <a:endParaRPr lang="ru-RU">
              <a:solidFill>
                <a:srgbClr val="000000">
                  <a:tint val="75000"/>
                </a:srgbClr>
              </a:solidFill>
              <a:ea typeface="ＭＳ Ｐゴシック" charset="0"/>
              <a:cs typeface="Arial" charset="0"/>
            </a:endParaRPr>
          </a:p>
        </p:txBody>
      </p:sp>
    </p:spTree>
    <p:extLst>
      <p:ext uri="{BB962C8B-B14F-4D97-AF65-F5344CB8AC3E}">
        <p14:creationId xmlns:p14="http://schemas.microsoft.com/office/powerpoint/2010/main" val="952948839"/>
      </p:ext>
    </p:extLst>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 id="2147483813" r:id="rId16"/>
    <p:sldLayoutId id="2147483814" r:id="rId17"/>
    <p:sldLayoutId id="2147483815" r:id="rId18"/>
    <p:sldLayoutId id="2147483816" r:id="rId19"/>
    <p:sldLayoutId id="2147483817" r:id="rId20"/>
    <p:sldLayoutId id="2147483818" r:id="rId2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6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4.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2"/>
          <p:cNvSpPr txBox="1">
            <a:spLocks/>
          </p:cNvSpPr>
          <p:nvPr/>
        </p:nvSpPr>
        <p:spPr>
          <a:xfrm>
            <a:off x="4752000" y="4869160"/>
            <a:ext cx="4176464" cy="1368000"/>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0"/>
              </a:spcBef>
              <a:buFont typeface="Arial" pitchFamily="34" charset="0"/>
              <a:buNone/>
              <a:defRPr sz="2600" kern="1200" baseline="0">
                <a:solidFill>
                  <a:schemeClr val="tx1"/>
                </a:solidFill>
                <a:latin typeface="+mj-lt"/>
                <a:ea typeface="Verdana" pitchFamily="34" charset="0"/>
                <a:cs typeface="Verdana" pitchFamily="34" charset="0"/>
              </a:defRPr>
            </a:lvl1pPr>
            <a:lvl2pPr marL="457200" indent="0" algn="l" defTabSz="914400" rtl="0" eaLnBrk="1" latinLnBrk="0" hangingPunct="1">
              <a:spcBef>
                <a:spcPct val="20000"/>
              </a:spcBef>
              <a:buFont typeface="Arial"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9pPr>
          </a:lstStyle>
          <a:p>
            <a:r>
              <a:rPr lang="ru-RU" b="1" dirty="0" smtClean="0"/>
              <a:t>ДОЛГОВОЕ ФИНАНСИРОВАНИЕ  </a:t>
            </a:r>
            <a:r>
              <a:rPr lang="ru-RU" dirty="0" smtClean="0"/>
              <a:t>НА МОСКОВСКОЙ БИРЖЕ</a:t>
            </a:r>
            <a:endParaRPr lang="ru-RU" b="1" dirty="0"/>
          </a:p>
        </p:txBody>
      </p:sp>
      <p:sp>
        <p:nvSpPr>
          <p:cNvPr id="5" name="Заголовок 1"/>
          <p:cNvSpPr>
            <a:spLocks noGrp="1"/>
          </p:cNvSpPr>
          <p:nvPr>
            <p:ph type="title"/>
          </p:nvPr>
        </p:nvSpPr>
        <p:spPr>
          <a:xfrm>
            <a:off x="4752000" y="4291200"/>
            <a:ext cx="4068000" cy="648000"/>
          </a:xfrm>
        </p:spPr>
        <p:txBody>
          <a:bodyPr/>
          <a:lstStyle/>
          <a:p>
            <a:r>
              <a:rPr lang="ru-RU" dirty="0" smtClean="0"/>
              <a:t>18 апреля 2013 года, Киев</a:t>
            </a:r>
            <a:endParaRPr lang="ru-RU" dirty="0"/>
          </a:p>
        </p:txBody>
      </p:sp>
    </p:spTree>
    <p:extLst>
      <p:ext uri="{BB962C8B-B14F-4D97-AF65-F5344CB8AC3E}">
        <p14:creationId xmlns:p14="http://schemas.microsoft.com/office/powerpoint/2010/main" val="1505361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Диаграмма 3"/>
          <p:cNvGraphicFramePr/>
          <p:nvPr>
            <p:extLst>
              <p:ext uri="{D42A27DB-BD31-4B8C-83A1-F6EECF244321}">
                <p14:modId xmlns:p14="http://schemas.microsoft.com/office/powerpoint/2010/main" val="1776191895"/>
              </p:ext>
            </p:extLst>
          </p:nvPr>
        </p:nvGraphicFramePr>
        <p:xfrm>
          <a:off x="1236043" y="2005745"/>
          <a:ext cx="7416824" cy="2129643"/>
        </p:xfrm>
        <a:graphic>
          <a:graphicData uri="http://schemas.openxmlformats.org/drawingml/2006/chart">
            <c:chart xmlns:c="http://schemas.openxmlformats.org/drawingml/2006/chart" xmlns:r="http://schemas.openxmlformats.org/officeDocument/2006/relationships" r:id="rId2"/>
          </a:graphicData>
        </a:graphic>
      </p:graphicFrame>
      <p:sp>
        <p:nvSpPr>
          <p:cNvPr id="18439" name="Заголовок 2"/>
          <p:cNvSpPr>
            <a:spLocks noGrp="1"/>
          </p:cNvSpPr>
          <p:nvPr>
            <p:ph type="title"/>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0000"/>
          </a:bodyPr>
          <a:lstStyle/>
          <a:p>
            <a:pPr algn="l" eaLnBrk="1" hangingPunct="1"/>
            <a:r>
              <a:rPr lang="ru-RU" sz="2400" b="1" dirty="0" smtClean="0">
                <a:latin typeface="Tahoma" pitchFamily="34" charset="0"/>
                <a:ea typeface="Tahoma" pitchFamily="34" charset="0"/>
                <a:cs typeface="Tahoma" pitchFamily="34" charset="0"/>
              </a:rPr>
              <a:t>МОСКОВСКАЯ БИРЖА - </a:t>
            </a:r>
            <a:br>
              <a:rPr lang="ru-RU" sz="2400" b="1" dirty="0" smtClean="0">
                <a:latin typeface="Tahoma" pitchFamily="34" charset="0"/>
                <a:ea typeface="Tahoma" pitchFamily="34" charset="0"/>
                <a:cs typeface="Tahoma" pitchFamily="34" charset="0"/>
              </a:rPr>
            </a:br>
            <a:r>
              <a:rPr lang="ru-RU" sz="2400" dirty="0" smtClean="0">
                <a:latin typeface="Tahoma" pitchFamily="34" charset="0"/>
                <a:ea typeface="Tahoma" pitchFamily="34" charset="0"/>
                <a:cs typeface="Tahoma" pitchFamily="34" charset="0"/>
              </a:rPr>
              <a:t>одна из крупнейших бирж стран BRICS, лидер в Центральной и Восточной Европе</a:t>
            </a:r>
            <a:endParaRPr lang="en-US" sz="2400" b="1" dirty="0" smtClean="0">
              <a:latin typeface="Tahoma" pitchFamily="34" charset="0"/>
              <a:ea typeface="Tahoma" pitchFamily="34" charset="0"/>
              <a:cs typeface="Tahoma" pitchFamily="34" charset="0"/>
            </a:endParaRPr>
          </a:p>
        </p:txBody>
      </p:sp>
      <p:sp>
        <p:nvSpPr>
          <p:cNvPr id="3" name="Rounded Rectangle 14"/>
          <p:cNvSpPr/>
          <p:nvPr/>
        </p:nvSpPr>
        <p:spPr>
          <a:xfrm>
            <a:off x="1236043" y="4293096"/>
            <a:ext cx="7416824" cy="1944216"/>
          </a:xfrm>
          <a:prstGeom prst="roundRect">
            <a:avLst>
              <a:gd name="adj" fmla="val 99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342900" lvl="1" indent="-342900">
              <a:lnSpc>
                <a:spcPct val="140000"/>
              </a:lnSpc>
              <a:spcBef>
                <a:spcPct val="0"/>
              </a:spcBef>
              <a:spcAft>
                <a:spcPts val="600"/>
              </a:spcAft>
              <a:buClr>
                <a:schemeClr val="tx2">
                  <a:lumMod val="75000"/>
                </a:schemeClr>
              </a:buClr>
              <a:buSzPct val="130000"/>
              <a:buFont typeface="Wingdings" pitchFamily="2" charset="2"/>
              <a:buChar char="§"/>
              <a:tabLst>
                <a:tab pos="811213" algn="l"/>
              </a:tabLst>
              <a:defRPr/>
            </a:pPr>
            <a:r>
              <a:rPr lang="ru-RU" sz="1400" dirty="0">
                <a:solidFill>
                  <a:schemeClr val="tx1"/>
                </a:solidFill>
                <a:latin typeface="Tahoma" pitchFamily="34" charset="0"/>
                <a:ea typeface="Tahoma" pitchFamily="34" charset="0"/>
                <a:cs typeface="Tahoma" pitchFamily="34" charset="0"/>
              </a:rPr>
              <a:t>Входит в ТОР 5 среди европейских и в ТОР 10 среди мировых бирж по объему торгов облигациями</a:t>
            </a:r>
          </a:p>
          <a:p>
            <a:pPr marL="342900" lvl="1" indent="-342900">
              <a:lnSpc>
                <a:spcPct val="140000"/>
              </a:lnSpc>
              <a:spcBef>
                <a:spcPct val="0"/>
              </a:spcBef>
              <a:spcAft>
                <a:spcPts val="600"/>
              </a:spcAft>
              <a:buClr>
                <a:schemeClr val="tx2">
                  <a:lumMod val="75000"/>
                </a:schemeClr>
              </a:buClr>
              <a:buSzPct val="130000"/>
              <a:buFont typeface="Wingdings" pitchFamily="2" charset="2"/>
              <a:buChar char="§"/>
              <a:tabLst>
                <a:tab pos="811213" algn="l"/>
              </a:tabLst>
              <a:defRPr/>
            </a:pPr>
            <a:r>
              <a:rPr lang="en-US" sz="1400" dirty="0">
                <a:solidFill>
                  <a:schemeClr val="tx1"/>
                </a:solidFill>
                <a:latin typeface="Tahoma" pitchFamily="34" charset="0"/>
                <a:ea typeface="Tahoma" pitchFamily="34" charset="0"/>
                <a:cs typeface="Tahoma" pitchFamily="34" charset="0"/>
              </a:rPr>
              <a:t>~</a:t>
            </a:r>
            <a:r>
              <a:rPr lang="ru-RU" sz="1400" dirty="0">
                <a:solidFill>
                  <a:schemeClr val="tx1"/>
                </a:solidFill>
                <a:latin typeface="Tahoma" pitchFamily="34" charset="0"/>
                <a:ea typeface="Tahoma" pitchFamily="34" charset="0"/>
                <a:cs typeface="Tahoma" pitchFamily="34" charset="0"/>
              </a:rPr>
              <a:t> 90% торгов долговыми бумагами в РФ приходятся на Московскую Биржу</a:t>
            </a:r>
          </a:p>
          <a:p>
            <a:pPr marL="342900" lvl="1" indent="-342900">
              <a:lnSpc>
                <a:spcPct val="140000"/>
              </a:lnSpc>
              <a:spcBef>
                <a:spcPct val="0"/>
              </a:spcBef>
              <a:spcAft>
                <a:spcPts val="600"/>
              </a:spcAft>
              <a:buClr>
                <a:schemeClr val="tx2">
                  <a:lumMod val="75000"/>
                </a:schemeClr>
              </a:buClr>
              <a:buSzPct val="130000"/>
              <a:buFont typeface="Wingdings" pitchFamily="2" charset="2"/>
              <a:buChar char="§"/>
              <a:tabLst>
                <a:tab pos="811213" algn="l"/>
              </a:tabLst>
              <a:defRPr/>
            </a:pPr>
            <a:r>
              <a:rPr lang="ru-RU" sz="1400" dirty="0">
                <a:solidFill>
                  <a:schemeClr val="tx1"/>
                </a:solidFill>
                <a:latin typeface="Tahoma" pitchFamily="34" charset="0"/>
                <a:ea typeface="Tahoma" pitchFamily="34" charset="0"/>
                <a:cs typeface="Tahoma" pitchFamily="34" charset="0"/>
              </a:rPr>
              <a:t>Вертикально интегрированная биржевая платформа, охватывающая все основные классы инструментов</a:t>
            </a:r>
          </a:p>
        </p:txBody>
      </p:sp>
    </p:spTree>
    <p:extLst>
      <p:ext uri="{BB962C8B-B14F-4D97-AF65-F5344CB8AC3E}">
        <p14:creationId xmlns:p14="http://schemas.microsoft.com/office/powerpoint/2010/main" val="29892695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Заголовок 2"/>
          <p:cNvSpPr>
            <a:spLocks noGrp="1"/>
          </p:cNvSpPr>
          <p:nvPr>
            <p:ph type="title"/>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p>
            <a:pPr algn="l" eaLnBrk="1" hangingPunct="1"/>
            <a:r>
              <a:rPr lang="ru-RU" sz="2200" b="1" dirty="0" smtClean="0">
                <a:latin typeface="Verdana" pitchFamily="34" charset="0"/>
                <a:ea typeface="ＭＳ Ｐゴシック"/>
                <a:cs typeface="Arial" pitchFamily="34" charset="0"/>
              </a:rPr>
              <a:t>ПРЕИМУЩЕСТВА МОСКОВСКОЙ БИРЖИ</a:t>
            </a:r>
            <a:br>
              <a:rPr lang="ru-RU" sz="2200" b="1" dirty="0" smtClean="0">
                <a:latin typeface="Verdana" pitchFamily="34" charset="0"/>
                <a:ea typeface="ＭＳ Ｐゴシック"/>
                <a:cs typeface="Arial" pitchFamily="34" charset="0"/>
              </a:rPr>
            </a:br>
            <a:r>
              <a:rPr lang="ru-RU" sz="2200" dirty="0" smtClean="0">
                <a:latin typeface="Verdana" pitchFamily="34" charset="0"/>
                <a:ea typeface="ＭＳ Ｐゴシック"/>
                <a:cs typeface="Arial" pitchFamily="34" charset="0"/>
              </a:rPr>
              <a:t>НА ПЕРВИЧНОМ РЫНКЕ</a:t>
            </a:r>
          </a:p>
        </p:txBody>
      </p:sp>
      <p:sp>
        <p:nvSpPr>
          <p:cNvPr id="3" name="Прямоугольник 2"/>
          <p:cNvSpPr/>
          <p:nvPr/>
        </p:nvSpPr>
        <p:spPr>
          <a:xfrm>
            <a:off x="5606380" y="4005064"/>
            <a:ext cx="3384376" cy="2062103"/>
          </a:xfrm>
          <a:prstGeom prst="rect">
            <a:avLst/>
          </a:prstGeom>
        </p:spPr>
        <p:txBody>
          <a:bodyPr wrap="square">
            <a:spAutoFit/>
          </a:bodyPr>
          <a:lstStyle/>
          <a:p>
            <a:pPr marL="0" lvl="1" defTabSz="912813">
              <a:spcBef>
                <a:spcPts val="1200"/>
              </a:spcBef>
              <a:buClr>
                <a:schemeClr val="tx1"/>
              </a:buClr>
              <a:buSzPct val="130000"/>
              <a:tabLst>
                <a:tab pos="811213" algn="l"/>
              </a:tabLst>
              <a:defRPr/>
            </a:pPr>
            <a:r>
              <a:rPr lang="ru-RU" sz="1400" b="1" dirty="0">
                <a:latin typeface="Tahoma" pitchFamily="34" charset="0"/>
                <a:ea typeface="Tahoma" pitchFamily="34" charset="0"/>
                <a:cs typeface="Tahoma" pitchFamily="34" charset="0"/>
              </a:rPr>
              <a:t>Итоги 2012 </a:t>
            </a:r>
            <a:r>
              <a:rPr lang="ru-RU" sz="1400" b="1" dirty="0" smtClean="0">
                <a:latin typeface="Tahoma" pitchFamily="34" charset="0"/>
                <a:ea typeface="Tahoma" pitchFamily="34" charset="0"/>
                <a:cs typeface="Tahoma" pitchFamily="34" charset="0"/>
              </a:rPr>
              <a:t>года</a:t>
            </a:r>
            <a:r>
              <a:rPr lang="ru-RU" sz="1400" b="1" dirty="0">
                <a:latin typeface="Tahoma" pitchFamily="34" charset="0"/>
                <a:ea typeface="Tahoma" pitchFamily="34" charset="0"/>
                <a:cs typeface="Tahoma" pitchFamily="34" charset="0"/>
              </a:rPr>
              <a:t>:</a:t>
            </a:r>
            <a:r>
              <a:rPr lang="ru-RU" sz="1400" b="1" dirty="0" smtClean="0">
                <a:latin typeface="Tahoma" pitchFamily="34" charset="0"/>
                <a:ea typeface="Tahoma" pitchFamily="34" charset="0"/>
                <a:cs typeface="Tahoma" pitchFamily="34" charset="0"/>
              </a:rPr>
              <a:t> </a:t>
            </a:r>
          </a:p>
          <a:p>
            <a:pPr marL="0" lvl="1" defTabSz="912813">
              <a:spcBef>
                <a:spcPts val="1200"/>
              </a:spcBef>
              <a:buClr>
                <a:schemeClr val="tx1"/>
              </a:buClr>
              <a:buSzPct val="130000"/>
              <a:tabLst>
                <a:tab pos="811213" algn="l"/>
              </a:tabLst>
              <a:defRPr/>
            </a:pPr>
            <a:r>
              <a:rPr lang="ru-RU" sz="1400" b="1" dirty="0" smtClean="0">
                <a:latin typeface="Tahoma" pitchFamily="34" charset="0"/>
                <a:ea typeface="Tahoma" pitchFamily="34" charset="0"/>
                <a:cs typeface="Tahoma" pitchFamily="34" charset="0"/>
              </a:rPr>
              <a:t>+ </a:t>
            </a:r>
            <a:r>
              <a:rPr lang="ru-RU" sz="1400" b="1" dirty="0">
                <a:latin typeface="Tahoma" pitchFamily="34" charset="0"/>
                <a:ea typeface="Tahoma" pitchFamily="34" charset="0"/>
                <a:cs typeface="Tahoma" pitchFamily="34" charset="0"/>
              </a:rPr>
              <a:t>35,9 </a:t>
            </a:r>
            <a:r>
              <a:rPr lang="ru-RU" sz="1400" b="1" dirty="0" smtClean="0">
                <a:latin typeface="Tahoma" pitchFamily="34" charset="0"/>
                <a:ea typeface="Tahoma" pitchFamily="34" charset="0"/>
                <a:cs typeface="Tahoma" pitchFamily="34" charset="0"/>
              </a:rPr>
              <a:t>%  </a:t>
            </a:r>
            <a:r>
              <a:rPr lang="ru-RU" sz="1400" dirty="0">
                <a:latin typeface="Tahoma" pitchFamily="34" charset="0"/>
                <a:ea typeface="Tahoma" pitchFamily="34" charset="0"/>
                <a:cs typeface="Tahoma" pitchFamily="34" charset="0"/>
              </a:rPr>
              <a:t>объем выпуска облигаций к </a:t>
            </a:r>
            <a:r>
              <a:rPr lang="ru-RU" sz="1400" dirty="0" smtClean="0">
                <a:latin typeface="Tahoma" pitchFamily="34" charset="0"/>
                <a:ea typeface="Tahoma" pitchFamily="34" charset="0"/>
                <a:cs typeface="Tahoma" pitchFamily="34" charset="0"/>
              </a:rPr>
              <a:t>2011 г.*</a:t>
            </a:r>
            <a:endParaRPr lang="ru-RU" sz="1400" dirty="0">
              <a:latin typeface="Tahoma" pitchFamily="34" charset="0"/>
              <a:ea typeface="Tahoma" pitchFamily="34" charset="0"/>
              <a:cs typeface="Tahoma" pitchFamily="34" charset="0"/>
            </a:endParaRPr>
          </a:p>
          <a:p>
            <a:pPr marL="0" lvl="1" defTabSz="912813">
              <a:spcBef>
                <a:spcPts val="1200"/>
              </a:spcBef>
              <a:spcAft>
                <a:spcPts val="1200"/>
              </a:spcAft>
              <a:buClr>
                <a:schemeClr val="tx1"/>
              </a:buClr>
              <a:buSzPct val="130000"/>
              <a:tabLst>
                <a:tab pos="811213" algn="l"/>
              </a:tabLst>
              <a:defRPr/>
            </a:pPr>
            <a:r>
              <a:rPr lang="ru-RU" sz="1400" dirty="0">
                <a:latin typeface="Tahoma" pitchFamily="34" charset="0"/>
                <a:ea typeface="Tahoma" pitchFamily="34" charset="0"/>
                <a:cs typeface="Tahoma" pitchFamily="34" charset="0"/>
              </a:rPr>
              <a:t> </a:t>
            </a:r>
            <a:r>
              <a:rPr lang="ru-RU" sz="1400" b="1" dirty="0">
                <a:latin typeface="Tahoma" pitchFamily="34" charset="0"/>
                <a:ea typeface="Tahoma" pitchFamily="34" charset="0"/>
                <a:cs typeface="Tahoma" pitchFamily="34" charset="0"/>
              </a:rPr>
              <a:t>+ 55 </a:t>
            </a:r>
            <a:r>
              <a:rPr lang="ru-RU" sz="1400" b="1" dirty="0" smtClean="0">
                <a:latin typeface="Tahoma" pitchFamily="34" charset="0"/>
                <a:ea typeface="Tahoma" pitchFamily="34" charset="0"/>
                <a:cs typeface="Tahoma" pitchFamily="34" charset="0"/>
              </a:rPr>
              <a:t>% </a:t>
            </a:r>
            <a:r>
              <a:rPr lang="ru-RU" sz="1400" dirty="0" smtClean="0">
                <a:latin typeface="Tahoma" pitchFamily="34" charset="0"/>
                <a:ea typeface="Tahoma" pitchFamily="34" charset="0"/>
                <a:cs typeface="Tahoma" pitchFamily="34" charset="0"/>
              </a:rPr>
              <a:t>кол-во </a:t>
            </a:r>
            <a:r>
              <a:rPr lang="ru-RU" sz="1400" dirty="0">
                <a:latin typeface="Tahoma" pitchFamily="34" charset="0"/>
                <a:ea typeface="Tahoma" pitchFamily="34" charset="0"/>
                <a:cs typeface="Tahoma" pitchFamily="34" charset="0"/>
              </a:rPr>
              <a:t>выпусков облигаций к </a:t>
            </a:r>
            <a:r>
              <a:rPr lang="ru-RU" sz="1400" dirty="0" smtClean="0">
                <a:latin typeface="Tahoma" pitchFamily="34" charset="0"/>
                <a:ea typeface="Tahoma" pitchFamily="34" charset="0"/>
                <a:cs typeface="Tahoma" pitchFamily="34" charset="0"/>
              </a:rPr>
              <a:t>2011 г.*</a:t>
            </a:r>
          </a:p>
          <a:p>
            <a:pPr marL="0" lvl="1" defTabSz="912813">
              <a:buClr>
                <a:schemeClr val="tx1"/>
              </a:buClr>
              <a:buSzPct val="130000"/>
              <a:tabLst>
                <a:tab pos="811213" algn="l"/>
              </a:tabLst>
              <a:defRPr/>
            </a:pPr>
            <a:r>
              <a:rPr lang="ru-RU" sz="1400" dirty="0" smtClean="0">
                <a:latin typeface="Tahoma" pitchFamily="34" charset="0"/>
                <a:ea typeface="Tahoma" pitchFamily="34" charset="0"/>
                <a:cs typeface="Tahoma" pitchFamily="34" charset="0"/>
              </a:rPr>
              <a:t> </a:t>
            </a:r>
            <a:r>
              <a:rPr lang="ru-RU" sz="1400" b="1" dirty="0" smtClean="0">
                <a:latin typeface="Tahoma" pitchFamily="34" charset="0"/>
                <a:ea typeface="Tahoma" pitchFamily="34" charset="0"/>
                <a:cs typeface="Tahoma" pitchFamily="34" charset="0"/>
              </a:rPr>
              <a:t>8,7% </a:t>
            </a:r>
            <a:r>
              <a:rPr lang="ru-RU" sz="1400" dirty="0" smtClean="0">
                <a:latin typeface="Tahoma" pitchFamily="34" charset="0"/>
                <a:ea typeface="Tahoma" pitchFamily="34" charset="0"/>
                <a:cs typeface="Tahoma" pitchFamily="34" charset="0"/>
              </a:rPr>
              <a:t>средняя эффективная доходность**</a:t>
            </a:r>
            <a:endParaRPr lang="ru-RU" sz="1400" dirty="0">
              <a:latin typeface="Tahoma" pitchFamily="34" charset="0"/>
              <a:ea typeface="Tahoma" pitchFamily="34" charset="0"/>
              <a:cs typeface="Tahoma" pitchFamily="34" charset="0"/>
            </a:endParaRPr>
          </a:p>
        </p:txBody>
      </p:sp>
      <p:sp>
        <p:nvSpPr>
          <p:cNvPr id="4" name="Прямоугольник 3"/>
          <p:cNvSpPr/>
          <p:nvPr/>
        </p:nvSpPr>
        <p:spPr>
          <a:xfrm>
            <a:off x="5423879" y="1606461"/>
            <a:ext cx="3540609" cy="2046714"/>
          </a:xfrm>
          <a:prstGeom prst="rect">
            <a:avLst/>
          </a:prstGeom>
        </p:spPr>
        <p:txBody>
          <a:bodyPr wrap="square">
            <a:spAutoFit/>
          </a:bodyPr>
          <a:lstStyle/>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400" dirty="0">
                <a:latin typeface="Tahoma" pitchFamily="34" charset="0"/>
                <a:ea typeface="Tahoma" pitchFamily="34" charset="0"/>
                <a:cs typeface="Tahoma" pitchFamily="34" charset="0"/>
              </a:rPr>
              <a:t>Ежегодный рост объема первичных размещений (21% в год)</a:t>
            </a: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400" dirty="0">
                <a:latin typeface="Tahoma" pitchFamily="34" charset="0"/>
                <a:ea typeface="Tahoma" pitchFamily="34" charset="0"/>
                <a:cs typeface="Tahoma" pitchFamily="34" charset="0"/>
              </a:rPr>
              <a:t>Средний объем одного выпуска облигаций в 2012 г. составил 130 млн. </a:t>
            </a:r>
            <a:r>
              <a:rPr lang="en-US" sz="1400" dirty="0">
                <a:latin typeface="Tahoma" pitchFamily="34" charset="0"/>
                <a:ea typeface="Tahoma" pitchFamily="34" charset="0"/>
                <a:cs typeface="Tahoma" pitchFamily="34" charset="0"/>
              </a:rPr>
              <a:t>$</a:t>
            </a: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400" dirty="0">
                <a:latin typeface="Tahoma" pitchFamily="34" charset="0"/>
                <a:ea typeface="Tahoma" pitchFamily="34" charset="0"/>
                <a:cs typeface="Tahoma" pitchFamily="34" charset="0"/>
              </a:rPr>
              <a:t>Развитые биржевые технологии</a:t>
            </a: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400" dirty="0">
                <a:latin typeface="Tahoma" pitchFamily="34" charset="0"/>
                <a:ea typeface="Tahoma" pitchFamily="34" charset="0"/>
                <a:cs typeface="Tahoma" pitchFamily="34" charset="0"/>
              </a:rPr>
              <a:t>Представлены все виды отраслей и инвесторов</a:t>
            </a:r>
            <a:endParaRPr lang="en-US" sz="1400" dirty="0">
              <a:latin typeface="Tahoma" pitchFamily="34" charset="0"/>
              <a:ea typeface="Tahoma" pitchFamily="34" charset="0"/>
              <a:cs typeface="Tahoma" pitchFamily="34" charset="0"/>
            </a:endParaRPr>
          </a:p>
        </p:txBody>
      </p:sp>
      <p:graphicFrame>
        <p:nvGraphicFramePr>
          <p:cNvPr id="5" name="Диаграмма 4"/>
          <p:cNvGraphicFramePr/>
          <p:nvPr>
            <p:extLst>
              <p:ext uri="{D42A27DB-BD31-4B8C-83A1-F6EECF244321}">
                <p14:modId xmlns:p14="http://schemas.microsoft.com/office/powerpoint/2010/main" val="3941619510"/>
              </p:ext>
            </p:extLst>
          </p:nvPr>
        </p:nvGraphicFramePr>
        <p:xfrm>
          <a:off x="1214941" y="1799342"/>
          <a:ext cx="4109935" cy="2009303"/>
        </p:xfrm>
        <a:graphic>
          <a:graphicData uri="http://schemas.openxmlformats.org/drawingml/2006/chart">
            <c:chart xmlns:c="http://schemas.openxmlformats.org/drawingml/2006/chart" xmlns:r="http://schemas.openxmlformats.org/officeDocument/2006/relationships" r:id="rId2"/>
          </a:graphicData>
        </a:graphic>
      </p:graphicFrame>
      <p:sp>
        <p:nvSpPr>
          <p:cNvPr id="6" name="AutoShape 57"/>
          <p:cNvSpPr>
            <a:spLocks noChangeArrowheads="1"/>
          </p:cNvSpPr>
          <p:nvPr/>
        </p:nvSpPr>
        <p:spPr bwMode="gray">
          <a:xfrm>
            <a:off x="1259632" y="1431484"/>
            <a:ext cx="4065244" cy="325437"/>
          </a:xfrm>
          <a:prstGeom prst="roundRect">
            <a:avLst>
              <a:gd name="adj" fmla="val 21514"/>
            </a:avLst>
          </a:prstGeom>
          <a:solidFill>
            <a:schemeClr val="accent6"/>
          </a:solidFill>
          <a:ln>
            <a:noFill/>
          </a:ln>
          <a:extLst/>
        </p:spPr>
        <p:txBody>
          <a:bodyPr lIns="102068" tIns="51033" rIns="102068" bIns="51033" anchor="ctr"/>
          <a:lstStyle/>
          <a:p>
            <a:pPr algn="ctr"/>
            <a:r>
              <a:rPr lang="ru-RU" sz="1000" b="1" dirty="0">
                <a:solidFill>
                  <a:srgbClr val="FFFFFF"/>
                </a:solidFill>
                <a:latin typeface="Tahoma" pitchFamily="34" charset="0"/>
                <a:ea typeface="Tahoma" pitchFamily="34" charset="0"/>
                <a:cs typeface="Tahoma" pitchFamily="34" charset="0"/>
              </a:rPr>
              <a:t>Структура инвесторов размещений облигаций на Московской Бирже (</a:t>
            </a:r>
            <a:r>
              <a:rPr lang="ru-RU" sz="1000" b="1" dirty="0" smtClean="0">
                <a:solidFill>
                  <a:srgbClr val="FFFFFF"/>
                </a:solidFill>
                <a:latin typeface="Tahoma" pitchFamily="34" charset="0"/>
                <a:ea typeface="Tahoma" pitchFamily="34" charset="0"/>
                <a:cs typeface="Tahoma" pitchFamily="34" charset="0"/>
              </a:rPr>
              <a:t>2012)*</a:t>
            </a:r>
            <a:endParaRPr lang="en-US" sz="1000" b="1" dirty="0">
              <a:solidFill>
                <a:srgbClr val="FFFFFF"/>
              </a:solidFill>
              <a:latin typeface="Tahoma" pitchFamily="34" charset="0"/>
              <a:ea typeface="Tahoma" pitchFamily="34" charset="0"/>
              <a:cs typeface="Tahoma" pitchFamily="34" charset="0"/>
            </a:endParaRPr>
          </a:p>
        </p:txBody>
      </p:sp>
      <p:graphicFrame>
        <p:nvGraphicFramePr>
          <p:cNvPr id="7" name="Диаграмма 6"/>
          <p:cNvGraphicFramePr/>
          <p:nvPr>
            <p:extLst>
              <p:ext uri="{D42A27DB-BD31-4B8C-83A1-F6EECF244321}">
                <p14:modId xmlns:p14="http://schemas.microsoft.com/office/powerpoint/2010/main" val="2010394165"/>
              </p:ext>
            </p:extLst>
          </p:nvPr>
        </p:nvGraphicFramePr>
        <p:xfrm>
          <a:off x="1259632" y="4072732"/>
          <a:ext cx="4065244" cy="2075969"/>
        </p:xfrm>
        <a:graphic>
          <a:graphicData uri="http://schemas.openxmlformats.org/drawingml/2006/chart">
            <c:chart xmlns:c="http://schemas.openxmlformats.org/drawingml/2006/chart" xmlns:r="http://schemas.openxmlformats.org/officeDocument/2006/relationships" r:id="rId3"/>
          </a:graphicData>
        </a:graphic>
      </p:graphicFrame>
      <p:sp>
        <p:nvSpPr>
          <p:cNvPr id="8" name="AutoShape 57"/>
          <p:cNvSpPr>
            <a:spLocks noChangeArrowheads="1"/>
          </p:cNvSpPr>
          <p:nvPr/>
        </p:nvSpPr>
        <p:spPr bwMode="gray">
          <a:xfrm>
            <a:off x="1259632" y="3747295"/>
            <a:ext cx="4065245" cy="325437"/>
          </a:xfrm>
          <a:prstGeom prst="roundRect">
            <a:avLst>
              <a:gd name="adj" fmla="val 24389"/>
            </a:avLst>
          </a:prstGeom>
          <a:solidFill>
            <a:schemeClr val="accent6"/>
          </a:solidFill>
          <a:ln>
            <a:noFill/>
          </a:ln>
          <a:extLst/>
        </p:spPr>
        <p:txBody>
          <a:bodyPr lIns="102068" tIns="51033" rIns="102068" bIns="51033" anchor="ctr"/>
          <a:lstStyle/>
          <a:p>
            <a:pPr algn="ctr"/>
            <a:r>
              <a:rPr lang="ru-RU" sz="1000" b="1" dirty="0">
                <a:solidFill>
                  <a:srgbClr val="FFFFFF"/>
                </a:solidFill>
                <a:latin typeface="Tahoma" pitchFamily="34" charset="0"/>
                <a:ea typeface="Tahoma" pitchFamily="34" charset="0"/>
                <a:cs typeface="Tahoma" pitchFamily="34" charset="0"/>
              </a:rPr>
              <a:t>Отраслевая структура размещений облигаций на Московской Бирже (</a:t>
            </a:r>
            <a:r>
              <a:rPr lang="ru-RU" sz="1000" b="1" dirty="0" smtClean="0">
                <a:solidFill>
                  <a:srgbClr val="FFFFFF"/>
                </a:solidFill>
                <a:latin typeface="Tahoma" pitchFamily="34" charset="0"/>
                <a:ea typeface="Tahoma" pitchFamily="34" charset="0"/>
                <a:cs typeface="Tahoma" pitchFamily="34" charset="0"/>
              </a:rPr>
              <a:t>2012)*</a:t>
            </a:r>
            <a:endParaRPr lang="en-US" sz="1000" b="1" dirty="0">
              <a:solidFill>
                <a:srgbClr val="FFFFFF"/>
              </a:solidFill>
              <a:latin typeface="Tahoma" pitchFamily="34" charset="0"/>
              <a:ea typeface="Tahoma" pitchFamily="34" charset="0"/>
              <a:cs typeface="Tahoma" pitchFamily="34" charset="0"/>
            </a:endParaRPr>
          </a:p>
        </p:txBody>
      </p:sp>
      <p:sp>
        <p:nvSpPr>
          <p:cNvPr id="2" name="TextBox 1"/>
          <p:cNvSpPr txBox="1"/>
          <p:nvPr/>
        </p:nvSpPr>
        <p:spPr>
          <a:xfrm>
            <a:off x="2555776" y="6381328"/>
            <a:ext cx="2678422" cy="338554"/>
          </a:xfrm>
          <a:prstGeom prst="rect">
            <a:avLst/>
          </a:prstGeom>
          <a:noFill/>
        </p:spPr>
        <p:txBody>
          <a:bodyPr wrap="square" rtlCol="0">
            <a:spAutoFit/>
          </a:bodyPr>
          <a:lstStyle/>
          <a:p>
            <a:r>
              <a:rPr lang="en-US" sz="800" i="1" dirty="0" smtClean="0">
                <a:latin typeface="Tahoma" pitchFamily="34" charset="0"/>
                <a:ea typeface="Tahoma" pitchFamily="34" charset="0"/>
                <a:cs typeface="Tahoma" pitchFamily="34" charset="0"/>
              </a:rPr>
              <a:t>*   </a:t>
            </a:r>
            <a:r>
              <a:rPr lang="ru-RU" sz="800" i="1" dirty="0" err="1" smtClean="0">
                <a:latin typeface="Tahoma" pitchFamily="34" charset="0"/>
                <a:ea typeface="Tahoma" pitchFamily="34" charset="0"/>
                <a:cs typeface="Tahoma" pitchFamily="34" charset="0"/>
              </a:rPr>
              <a:t>Истоник</a:t>
            </a:r>
            <a:r>
              <a:rPr lang="ru-RU" sz="800" i="1" dirty="0" smtClean="0">
                <a:latin typeface="Tahoma" pitchFamily="34" charset="0"/>
                <a:ea typeface="Tahoma" pitchFamily="34" charset="0"/>
                <a:cs typeface="Tahoma" pitchFamily="34" charset="0"/>
              </a:rPr>
              <a:t>: Московская Биржа, </a:t>
            </a:r>
            <a:r>
              <a:rPr lang="en-US" sz="800" i="1" dirty="0" smtClean="0">
                <a:latin typeface="Tahoma" pitchFamily="34" charset="0"/>
                <a:ea typeface="Tahoma" pitchFamily="34" charset="0"/>
                <a:cs typeface="Tahoma" pitchFamily="34" charset="0"/>
              </a:rPr>
              <a:t>cbonds.ru</a:t>
            </a:r>
          </a:p>
          <a:p>
            <a:r>
              <a:rPr lang="en-US" sz="800" i="1" dirty="0" smtClean="0">
                <a:latin typeface="Tahoma" pitchFamily="34" charset="0"/>
                <a:ea typeface="Tahoma" pitchFamily="34" charset="0"/>
                <a:cs typeface="Tahoma" pitchFamily="34" charset="0"/>
              </a:rPr>
              <a:t>** cbonds.ru</a:t>
            </a:r>
            <a:endParaRPr lang="ru-RU" sz="800" i="1"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5725827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Заголовок 1"/>
          <p:cNvSpPr>
            <a:spLocks noGrp="1"/>
          </p:cNvSpPr>
          <p:nvPr>
            <p:ph type="title"/>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algn="l" eaLnBrk="1" hangingPunct="1"/>
            <a:r>
              <a:rPr lang="ru-RU" sz="2200" b="1" dirty="0" smtClean="0">
                <a:latin typeface="Verdana" pitchFamily="34" charset="0"/>
                <a:ea typeface="ＭＳ Ｐゴシック"/>
                <a:cs typeface="Arial" pitchFamily="34" charset="0"/>
              </a:rPr>
              <a:t>ВЫСОКОЛИКВИДНЫЙ</a:t>
            </a:r>
            <a:br>
              <a:rPr lang="ru-RU" sz="2200" b="1" dirty="0" smtClean="0">
                <a:latin typeface="Verdana" pitchFamily="34" charset="0"/>
                <a:ea typeface="ＭＳ Ｐゴシック"/>
                <a:cs typeface="Arial" pitchFamily="34" charset="0"/>
              </a:rPr>
            </a:br>
            <a:r>
              <a:rPr lang="ru-RU" sz="2200" dirty="0" smtClean="0">
                <a:latin typeface="Verdana" pitchFamily="34" charset="0"/>
                <a:ea typeface="ＭＳ Ｐゴシック"/>
                <a:cs typeface="Arial" pitchFamily="34" charset="0"/>
              </a:rPr>
              <a:t>ВТОРИЧНЫЙ РЫНОК</a:t>
            </a:r>
          </a:p>
        </p:txBody>
      </p:sp>
      <p:sp>
        <p:nvSpPr>
          <p:cNvPr id="3" name="Прямоугольник 2"/>
          <p:cNvSpPr/>
          <p:nvPr/>
        </p:nvSpPr>
        <p:spPr>
          <a:xfrm>
            <a:off x="5076403" y="4221088"/>
            <a:ext cx="3384029" cy="1754326"/>
          </a:xfrm>
          <a:prstGeom prst="rect">
            <a:avLst/>
          </a:prstGeom>
        </p:spPr>
        <p:txBody>
          <a:bodyPr wrap="square">
            <a:spAutoFit/>
          </a:bodyPr>
          <a:lstStyle/>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400" dirty="0">
                <a:latin typeface="Tahoma" pitchFamily="34" charset="0"/>
                <a:ea typeface="Tahoma" pitchFamily="34" charset="0"/>
                <a:cs typeface="Tahoma" pitchFamily="34" charset="0"/>
              </a:rPr>
              <a:t>Среднедневной объем торгов облигациями в 1 кв. 2013 г. составил </a:t>
            </a:r>
            <a:r>
              <a:rPr lang="ru-RU" sz="1400" b="1" dirty="0">
                <a:latin typeface="Tahoma" pitchFamily="34" charset="0"/>
                <a:ea typeface="Tahoma" pitchFamily="34" charset="0"/>
                <a:cs typeface="Tahoma" pitchFamily="34" charset="0"/>
              </a:rPr>
              <a:t>30 </a:t>
            </a:r>
            <a:r>
              <a:rPr lang="ru-RU" sz="1400" b="1" dirty="0" smtClean="0">
                <a:latin typeface="Tahoma" pitchFamily="34" charset="0"/>
                <a:ea typeface="Tahoma" pitchFamily="34" charset="0"/>
                <a:cs typeface="Tahoma" pitchFamily="34" charset="0"/>
              </a:rPr>
              <a:t>млрд руб.</a:t>
            </a:r>
            <a:endParaRPr lang="ru-RU" sz="1400" b="1" dirty="0">
              <a:latin typeface="Tahoma" pitchFamily="34" charset="0"/>
              <a:ea typeface="Tahoma" pitchFamily="34" charset="0"/>
              <a:cs typeface="Tahoma" pitchFamily="34" charset="0"/>
            </a:endParaRP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400" dirty="0">
                <a:latin typeface="Tahoma" pitchFamily="34" charset="0"/>
                <a:ea typeface="Tahoma" pitchFamily="34" charset="0"/>
                <a:cs typeface="Tahoma" pitchFamily="34" charset="0"/>
              </a:rPr>
              <a:t>Во вторичных оборотах повышается доля нерезидентов </a:t>
            </a: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400" dirty="0">
                <a:latin typeface="Tahoma" pitchFamily="34" charset="0"/>
                <a:ea typeface="Tahoma" pitchFamily="34" charset="0"/>
                <a:cs typeface="Tahoma" pitchFamily="34" charset="0"/>
              </a:rPr>
              <a:t>Высокотехнологичная расчетная инфраструктура</a:t>
            </a:r>
          </a:p>
        </p:txBody>
      </p:sp>
      <p:graphicFrame>
        <p:nvGraphicFramePr>
          <p:cNvPr id="4" name="Диаграмма 3"/>
          <p:cNvGraphicFramePr/>
          <p:nvPr>
            <p:extLst>
              <p:ext uri="{D42A27DB-BD31-4B8C-83A1-F6EECF244321}">
                <p14:modId xmlns:p14="http://schemas.microsoft.com/office/powerpoint/2010/main" val="448268138"/>
              </p:ext>
            </p:extLst>
          </p:nvPr>
        </p:nvGraphicFramePr>
        <p:xfrm>
          <a:off x="1115616" y="1493703"/>
          <a:ext cx="7344816" cy="2232248"/>
        </p:xfrm>
        <a:graphic>
          <a:graphicData uri="http://schemas.openxmlformats.org/drawingml/2006/chart">
            <c:chart xmlns:c="http://schemas.openxmlformats.org/drawingml/2006/chart" xmlns:r="http://schemas.openxmlformats.org/officeDocument/2006/relationships" r:id="rId2"/>
          </a:graphicData>
        </a:graphic>
      </p:graphicFrame>
      <p:sp>
        <p:nvSpPr>
          <p:cNvPr id="6" name="AutoShape 57"/>
          <p:cNvSpPr>
            <a:spLocks noChangeArrowheads="1"/>
          </p:cNvSpPr>
          <p:nvPr/>
        </p:nvSpPr>
        <p:spPr bwMode="gray">
          <a:xfrm>
            <a:off x="1331640" y="3895328"/>
            <a:ext cx="3600399" cy="325437"/>
          </a:xfrm>
          <a:prstGeom prst="roundRect">
            <a:avLst>
              <a:gd name="adj" fmla="val 20657"/>
            </a:avLst>
          </a:prstGeom>
          <a:solidFill>
            <a:schemeClr val="accent6"/>
          </a:solidFill>
          <a:ln>
            <a:noFill/>
          </a:ln>
          <a:extLst/>
        </p:spPr>
        <p:txBody>
          <a:bodyPr lIns="102068" tIns="51033" rIns="102068" bIns="51033" anchor="ctr"/>
          <a:lstStyle/>
          <a:p>
            <a:pPr algn="ctr"/>
            <a:r>
              <a:rPr lang="ru-RU" sz="1000" b="1" dirty="0">
                <a:solidFill>
                  <a:srgbClr val="FFFFFF"/>
                </a:solidFill>
                <a:latin typeface="Verdana" pitchFamily="34" charset="0"/>
                <a:ea typeface="Verdana" pitchFamily="34" charset="0"/>
                <a:cs typeface="Verdana" pitchFamily="34" charset="0"/>
              </a:rPr>
              <a:t>Структура инвесторов во вторичном </a:t>
            </a:r>
            <a:r>
              <a:rPr lang="ru-RU" sz="1000" b="1" dirty="0" smtClean="0">
                <a:solidFill>
                  <a:srgbClr val="FFFFFF"/>
                </a:solidFill>
                <a:latin typeface="Verdana" pitchFamily="34" charset="0"/>
                <a:ea typeface="Verdana" pitchFamily="34" charset="0"/>
                <a:cs typeface="Verdana" pitchFamily="34" charset="0"/>
              </a:rPr>
              <a:t>обороте</a:t>
            </a:r>
          </a:p>
          <a:p>
            <a:pPr algn="ctr"/>
            <a:r>
              <a:rPr lang="ru-RU" sz="1000" b="1" dirty="0" smtClean="0">
                <a:solidFill>
                  <a:srgbClr val="FFFFFF"/>
                </a:solidFill>
                <a:latin typeface="Verdana" pitchFamily="34" charset="0"/>
                <a:ea typeface="Verdana" pitchFamily="34" charset="0"/>
                <a:cs typeface="Verdana" pitchFamily="34" charset="0"/>
              </a:rPr>
              <a:t>(</a:t>
            </a:r>
            <a:r>
              <a:rPr lang="en-US" sz="1000" b="1" dirty="0" smtClean="0">
                <a:solidFill>
                  <a:srgbClr val="FFFFFF"/>
                </a:solidFill>
                <a:latin typeface="Verdana" pitchFamily="34" charset="0"/>
                <a:ea typeface="Verdana" pitchFamily="34" charset="0"/>
                <a:cs typeface="Verdana" pitchFamily="34" charset="0"/>
              </a:rPr>
              <a:t>1 </a:t>
            </a:r>
            <a:r>
              <a:rPr lang="ru-RU" sz="1000" b="1" dirty="0" smtClean="0">
                <a:solidFill>
                  <a:srgbClr val="FFFFFF"/>
                </a:solidFill>
                <a:latin typeface="Verdana" pitchFamily="34" charset="0"/>
                <a:ea typeface="Verdana" pitchFamily="34" charset="0"/>
                <a:cs typeface="Verdana" pitchFamily="34" charset="0"/>
              </a:rPr>
              <a:t>кв. 201</a:t>
            </a:r>
            <a:r>
              <a:rPr lang="en-US" sz="1000" b="1" dirty="0" smtClean="0">
                <a:solidFill>
                  <a:srgbClr val="FFFFFF"/>
                </a:solidFill>
                <a:latin typeface="Verdana" pitchFamily="34" charset="0"/>
                <a:ea typeface="Verdana" pitchFamily="34" charset="0"/>
                <a:cs typeface="Verdana" pitchFamily="34" charset="0"/>
              </a:rPr>
              <a:t>3</a:t>
            </a:r>
            <a:r>
              <a:rPr lang="ru-RU" sz="1000" b="1" dirty="0" smtClean="0">
                <a:solidFill>
                  <a:srgbClr val="FFFFFF"/>
                </a:solidFill>
                <a:latin typeface="Verdana" pitchFamily="34" charset="0"/>
                <a:ea typeface="Verdana" pitchFamily="34" charset="0"/>
                <a:cs typeface="Verdana" pitchFamily="34" charset="0"/>
              </a:rPr>
              <a:t>)</a:t>
            </a:r>
            <a:endParaRPr lang="en-US" sz="1000" b="1" dirty="0">
              <a:solidFill>
                <a:srgbClr val="FFFFFF"/>
              </a:solidFill>
              <a:latin typeface="Verdana" pitchFamily="34" charset="0"/>
              <a:ea typeface="Verdana" pitchFamily="34" charset="0"/>
              <a:cs typeface="Verdana" pitchFamily="34" charset="0"/>
            </a:endParaRPr>
          </a:p>
        </p:txBody>
      </p:sp>
      <p:graphicFrame>
        <p:nvGraphicFramePr>
          <p:cNvPr id="7" name="Диаграмма 6"/>
          <p:cNvGraphicFramePr/>
          <p:nvPr>
            <p:extLst>
              <p:ext uri="{D42A27DB-BD31-4B8C-83A1-F6EECF244321}">
                <p14:modId xmlns:p14="http://schemas.microsoft.com/office/powerpoint/2010/main" val="1020088403"/>
              </p:ext>
            </p:extLst>
          </p:nvPr>
        </p:nvGraphicFramePr>
        <p:xfrm>
          <a:off x="1235249" y="4114477"/>
          <a:ext cx="3696792" cy="201708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9900597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Прямоугольник 22"/>
          <p:cNvSpPr/>
          <p:nvPr/>
        </p:nvSpPr>
        <p:spPr>
          <a:xfrm>
            <a:off x="1263252" y="1530842"/>
            <a:ext cx="2228628" cy="252000"/>
          </a:xfrm>
          <a:prstGeom prst="rect">
            <a:avLst/>
          </a:prstGeom>
          <a:solidFill>
            <a:schemeClr val="accent5"/>
          </a:solidFill>
          <a:ln w="9525" cap="flat" cmpd="sng" algn="ctr">
            <a:noFill/>
            <a:prstDash val="solid"/>
          </a:ln>
          <a:effectLst/>
        </p:spPr>
        <p:txBody>
          <a:bodyPr rtlCol="0" anchor="ctr"/>
          <a:lstStyle/>
          <a:p>
            <a:pPr algn="ctr">
              <a:defRPr/>
            </a:pPr>
            <a:r>
              <a:rPr lang="ru-RU" sz="1100" b="1" kern="0" dirty="0" smtClean="0">
                <a:solidFill>
                  <a:prstClr val="white"/>
                </a:solidFill>
                <a:latin typeface="Tahoma" pitchFamily="34" charset="0"/>
                <a:cs typeface="Tahoma" pitchFamily="34" charset="0"/>
              </a:rPr>
              <a:t>Проблематика</a:t>
            </a:r>
            <a:endParaRPr lang="ru-RU" sz="1100" b="1" kern="0" dirty="0">
              <a:solidFill>
                <a:prstClr val="white"/>
              </a:solidFill>
              <a:latin typeface="Tahoma" pitchFamily="34" charset="0"/>
              <a:cs typeface="Tahoma" pitchFamily="34" charset="0"/>
            </a:endParaRPr>
          </a:p>
        </p:txBody>
      </p:sp>
      <p:sp>
        <p:nvSpPr>
          <p:cNvPr id="24" name="Заголовок 2"/>
          <p:cNvSpPr txBox="1">
            <a:spLocks/>
          </p:cNvSpPr>
          <p:nvPr/>
        </p:nvSpPr>
        <p:spPr bwMode="auto">
          <a:xfrm>
            <a:off x="997306" y="72678"/>
            <a:ext cx="8111200" cy="9080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defTabSz="457200" rtl="0" eaLnBrk="0" fontAlgn="base" hangingPunct="0">
              <a:spcBef>
                <a:spcPct val="0"/>
              </a:spcBef>
              <a:spcAft>
                <a:spcPct val="0"/>
              </a:spcAft>
              <a:defRPr sz="2400" b="1" kern="1200">
                <a:solidFill>
                  <a:srgbClr val="FFFFFF"/>
                </a:solidFill>
                <a:latin typeface="+mj-lt"/>
                <a:ea typeface="ＭＳ Ｐゴシック" charset="0"/>
                <a:cs typeface="ＭＳ Ｐゴシック" charset="0"/>
              </a:defRPr>
            </a:lvl1pPr>
            <a:lvl2pPr algn="ctr" defTabSz="457200" rtl="0" eaLnBrk="0" fontAlgn="base" hangingPunct="0">
              <a:spcBef>
                <a:spcPct val="0"/>
              </a:spcBef>
              <a:spcAft>
                <a:spcPct val="0"/>
              </a:spcAft>
              <a:defRPr sz="4400">
                <a:solidFill>
                  <a:schemeClr val="tx1"/>
                </a:solidFill>
                <a:latin typeface="Arial" charset="0"/>
                <a:ea typeface="ＭＳ Ｐゴシック" charset="0"/>
                <a:cs typeface="ＭＳ Ｐゴシック" charset="0"/>
              </a:defRPr>
            </a:lvl2pPr>
            <a:lvl3pPr algn="ctr" defTabSz="457200" rtl="0" eaLnBrk="0" fontAlgn="base" hangingPunct="0">
              <a:spcBef>
                <a:spcPct val="0"/>
              </a:spcBef>
              <a:spcAft>
                <a:spcPct val="0"/>
              </a:spcAft>
              <a:defRPr sz="4400">
                <a:solidFill>
                  <a:schemeClr val="tx1"/>
                </a:solidFill>
                <a:latin typeface="Arial" charset="0"/>
                <a:ea typeface="ＭＳ Ｐゴシック" charset="0"/>
                <a:cs typeface="ＭＳ Ｐゴシック" charset="0"/>
              </a:defRPr>
            </a:lvl3pPr>
            <a:lvl4pPr algn="ctr" defTabSz="457200" rtl="0" eaLnBrk="0" fontAlgn="base" hangingPunct="0">
              <a:spcBef>
                <a:spcPct val="0"/>
              </a:spcBef>
              <a:spcAft>
                <a:spcPct val="0"/>
              </a:spcAft>
              <a:defRPr sz="4400">
                <a:solidFill>
                  <a:schemeClr val="tx1"/>
                </a:solidFill>
                <a:latin typeface="Arial" charset="0"/>
                <a:ea typeface="ＭＳ Ｐゴシック" charset="0"/>
                <a:cs typeface="ＭＳ Ｐゴシック" charset="0"/>
              </a:defRPr>
            </a:lvl4pPr>
            <a:lvl5pPr algn="ctr" defTabSz="457200" rtl="0" eaLnBrk="0" fontAlgn="base" hangingPunct="0">
              <a:spcBef>
                <a:spcPct val="0"/>
              </a:spcBef>
              <a:spcAft>
                <a:spcPct val="0"/>
              </a:spcAft>
              <a:defRPr sz="4400">
                <a:solidFill>
                  <a:schemeClr val="tx1"/>
                </a:solidFill>
                <a:latin typeface="Arial" charset="0"/>
                <a:ea typeface="ＭＳ Ｐゴシック" charset="0"/>
                <a:cs typeface="ＭＳ Ｐゴシック" charset="0"/>
              </a:defRPr>
            </a:lvl5pPr>
            <a:lvl6pPr marL="4572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9pPr>
          </a:lstStyle>
          <a:p>
            <a:pPr eaLnBrk="1" hangingPunct="1"/>
            <a:endParaRPr lang="ru-RU" sz="1600" b="0" dirty="0">
              <a:solidFill>
                <a:srgbClr val="000000"/>
              </a:solidFill>
              <a:latin typeface="Tahoma" pitchFamily="34" charset="0"/>
              <a:ea typeface="+mn-ea"/>
              <a:cs typeface="Tahoma" pitchFamily="34" charset="0"/>
            </a:endParaRPr>
          </a:p>
        </p:txBody>
      </p:sp>
      <p:sp>
        <p:nvSpPr>
          <p:cNvPr id="25" name="Прямоугольник 24"/>
          <p:cNvSpPr/>
          <p:nvPr/>
        </p:nvSpPr>
        <p:spPr>
          <a:xfrm>
            <a:off x="1263252" y="5157192"/>
            <a:ext cx="2233001" cy="890438"/>
          </a:xfrm>
          <a:prstGeom prst="rect">
            <a:avLst/>
          </a:prstGeom>
          <a:solidFill>
            <a:schemeClr val="accent5"/>
          </a:solidFill>
          <a:ln w="9525" cap="flat" cmpd="sng" algn="ctr">
            <a:noFill/>
            <a:prstDash val="solid"/>
          </a:ln>
          <a:effectLst/>
        </p:spPr>
        <p:txBody>
          <a:bodyPr lIns="72000" rIns="72000" rtlCol="0" anchor="ctr"/>
          <a:lstStyle/>
          <a:p>
            <a:pPr algn="ctr">
              <a:defRPr/>
            </a:pPr>
            <a:r>
              <a:rPr lang="ru-RU" sz="1200" b="1" kern="0" dirty="0" smtClean="0">
                <a:solidFill>
                  <a:prstClr val="white"/>
                </a:solidFill>
                <a:latin typeface="Tahoma" pitchFamily="34" charset="0"/>
                <a:cs typeface="Tahoma" pitchFamily="34" charset="0"/>
              </a:rPr>
              <a:t>Низкое качество корпоративного управления и стандартов листинга</a:t>
            </a:r>
            <a:endParaRPr lang="ru-RU" sz="1200" b="1" kern="0" dirty="0">
              <a:solidFill>
                <a:prstClr val="white"/>
              </a:solidFill>
              <a:latin typeface="Tahoma" pitchFamily="34" charset="0"/>
              <a:cs typeface="Tahoma" pitchFamily="34" charset="0"/>
            </a:endParaRPr>
          </a:p>
        </p:txBody>
      </p:sp>
      <p:sp>
        <p:nvSpPr>
          <p:cNvPr id="26" name="Прямоугольник 25"/>
          <p:cNvSpPr/>
          <p:nvPr/>
        </p:nvSpPr>
        <p:spPr>
          <a:xfrm>
            <a:off x="1258879" y="2071890"/>
            <a:ext cx="2233001" cy="925062"/>
          </a:xfrm>
          <a:prstGeom prst="rect">
            <a:avLst/>
          </a:prstGeom>
          <a:solidFill>
            <a:schemeClr val="accent5"/>
          </a:solidFill>
          <a:ln w="9525" cap="flat" cmpd="sng" algn="ctr">
            <a:noFill/>
            <a:prstDash val="solid"/>
          </a:ln>
          <a:effectLst/>
        </p:spPr>
        <p:txBody>
          <a:bodyPr lIns="72000" rIns="72000" rtlCol="0" anchor="ctr"/>
          <a:lstStyle/>
          <a:p>
            <a:pPr algn="ctr">
              <a:defRPr/>
            </a:pPr>
            <a:r>
              <a:rPr lang="ru-RU" sz="1200" b="1" kern="0" dirty="0" smtClean="0">
                <a:solidFill>
                  <a:prstClr val="white"/>
                </a:solidFill>
                <a:latin typeface="Tahoma" pitchFamily="34" charset="0"/>
                <a:cs typeface="Tahoma" pitchFamily="34" charset="0"/>
              </a:rPr>
              <a:t>Расчетно-депозитарная инфраструктура, не соответствующая международным стандартам</a:t>
            </a:r>
            <a:endParaRPr lang="ru-RU" sz="1200" b="1" kern="0" dirty="0">
              <a:solidFill>
                <a:prstClr val="white"/>
              </a:solidFill>
              <a:latin typeface="Tahoma" pitchFamily="34" charset="0"/>
              <a:cs typeface="Tahoma" pitchFamily="34" charset="0"/>
            </a:endParaRPr>
          </a:p>
        </p:txBody>
      </p:sp>
      <p:sp>
        <p:nvSpPr>
          <p:cNvPr id="27" name="Прямоугольник 26"/>
          <p:cNvSpPr/>
          <p:nvPr/>
        </p:nvSpPr>
        <p:spPr>
          <a:xfrm>
            <a:off x="3635896" y="5171256"/>
            <a:ext cx="2520280" cy="876374"/>
          </a:xfrm>
          <a:prstGeom prst="rect">
            <a:avLst/>
          </a:prstGeom>
          <a:solidFill>
            <a:schemeClr val="bg1">
              <a:lumMod val="85000"/>
            </a:schemeClr>
          </a:solidFill>
          <a:ln w="9525" cap="flat" cmpd="sng" algn="ctr">
            <a:noFill/>
            <a:prstDash val="solid"/>
          </a:ln>
          <a:effectLst/>
        </p:spPr>
        <p:txBody>
          <a:bodyPr lIns="72000" tIns="36000" rIns="36000" bIns="36000" rtlCol="0" anchor="ctr"/>
          <a:lstStyle/>
          <a:p>
            <a:pPr>
              <a:defRPr/>
            </a:pPr>
            <a:r>
              <a:rPr lang="ru-RU" sz="1000" kern="0" dirty="0" smtClean="0">
                <a:solidFill>
                  <a:prstClr val="black"/>
                </a:solidFill>
                <a:latin typeface="Tahoma" pitchFamily="34" charset="0"/>
                <a:cs typeface="Tahoma" pitchFamily="34" charset="0"/>
              </a:rPr>
              <a:t>Подготовлены проекты </a:t>
            </a:r>
            <a:r>
              <a:rPr lang="ru-RU" sz="1000" kern="0" dirty="0">
                <a:solidFill>
                  <a:prstClr val="black"/>
                </a:solidFill>
                <a:latin typeface="Tahoma" pitchFamily="34" charset="0"/>
                <a:cs typeface="Tahoma" pitchFamily="34" charset="0"/>
              </a:rPr>
              <a:t>реформы листинга и создания премиального сегмента</a:t>
            </a:r>
          </a:p>
        </p:txBody>
      </p:sp>
      <p:sp>
        <p:nvSpPr>
          <p:cNvPr id="28" name="Прямоугольник 27"/>
          <p:cNvSpPr/>
          <p:nvPr/>
        </p:nvSpPr>
        <p:spPr>
          <a:xfrm>
            <a:off x="3635896" y="2071890"/>
            <a:ext cx="2520280" cy="925062"/>
          </a:xfrm>
          <a:prstGeom prst="rect">
            <a:avLst/>
          </a:prstGeom>
          <a:solidFill>
            <a:schemeClr val="bg1">
              <a:lumMod val="85000"/>
            </a:schemeClr>
          </a:solidFill>
          <a:ln w="9525" cap="flat" cmpd="sng" algn="ctr">
            <a:noFill/>
            <a:prstDash val="solid"/>
          </a:ln>
          <a:effectLst/>
        </p:spPr>
        <p:txBody>
          <a:bodyPr lIns="72000" tIns="36000" rIns="36000" bIns="36000" rtlCol="0" anchor="ctr"/>
          <a:lstStyle/>
          <a:p>
            <a:pPr>
              <a:defRPr/>
            </a:pPr>
            <a:r>
              <a:rPr lang="ru-RU" sz="1000" kern="0" dirty="0" smtClean="0">
                <a:solidFill>
                  <a:prstClr val="black"/>
                </a:solidFill>
                <a:latin typeface="Tahoma" pitchFamily="34" charset="0"/>
                <a:cs typeface="Tahoma" pitchFamily="34" charset="0"/>
              </a:rPr>
              <a:t>НРД получил статус центрального депозитария в ноябре 2012г.</a:t>
            </a:r>
            <a:endParaRPr lang="ru-RU" sz="1000" kern="0" dirty="0">
              <a:solidFill>
                <a:prstClr val="black"/>
              </a:solidFill>
              <a:latin typeface="Tahoma" pitchFamily="34" charset="0"/>
              <a:cs typeface="Tahoma" pitchFamily="34" charset="0"/>
            </a:endParaRPr>
          </a:p>
        </p:txBody>
      </p:sp>
      <p:cxnSp>
        <p:nvCxnSpPr>
          <p:cNvPr id="29" name="Прямая соединительная линия 28"/>
          <p:cNvCxnSpPr/>
          <p:nvPr/>
        </p:nvCxnSpPr>
        <p:spPr>
          <a:xfrm>
            <a:off x="1263244" y="1910539"/>
            <a:ext cx="2228636" cy="0"/>
          </a:xfrm>
          <a:prstGeom prst="line">
            <a:avLst/>
          </a:prstGeom>
          <a:noFill/>
          <a:ln w="25400" cap="flat" cmpd="sng" algn="ctr">
            <a:solidFill>
              <a:schemeClr val="tx1">
                <a:lumMod val="50000"/>
                <a:lumOff val="50000"/>
              </a:schemeClr>
            </a:solidFill>
            <a:prstDash val="solid"/>
          </a:ln>
          <a:effectLst>
            <a:outerShdw blurRad="40000" dist="20000" dir="5400000" rotWithShape="0">
              <a:srgbClr val="000000">
                <a:alpha val="38000"/>
              </a:srgbClr>
            </a:outerShdw>
          </a:effectLst>
        </p:spPr>
      </p:cxnSp>
      <p:cxnSp>
        <p:nvCxnSpPr>
          <p:cNvPr id="30" name="Прямая соединительная линия 29"/>
          <p:cNvCxnSpPr/>
          <p:nvPr/>
        </p:nvCxnSpPr>
        <p:spPr>
          <a:xfrm>
            <a:off x="6300192" y="1910539"/>
            <a:ext cx="2520280" cy="0"/>
          </a:xfrm>
          <a:prstGeom prst="line">
            <a:avLst/>
          </a:prstGeom>
          <a:noFill/>
          <a:ln w="25400" cap="flat" cmpd="sng" algn="ctr">
            <a:solidFill>
              <a:schemeClr val="tx1">
                <a:lumMod val="50000"/>
                <a:lumOff val="50000"/>
              </a:schemeClr>
            </a:solidFill>
            <a:prstDash val="solid"/>
          </a:ln>
          <a:effectLst>
            <a:outerShdw blurRad="40000" dist="20000" dir="5400000" rotWithShape="0">
              <a:srgbClr val="000000">
                <a:alpha val="38000"/>
              </a:srgbClr>
            </a:outerShdw>
          </a:effectLst>
        </p:spPr>
      </p:cxnSp>
      <p:sp>
        <p:nvSpPr>
          <p:cNvPr id="31" name="Прямоугольник 30"/>
          <p:cNvSpPr/>
          <p:nvPr/>
        </p:nvSpPr>
        <p:spPr>
          <a:xfrm>
            <a:off x="1264418" y="4091769"/>
            <a:ext cx="2233001" cy="983792"/>
          </a:xfrm>
          <a:prstGeom prst="rect">
            <a:avLst/>
          </a:prstGeom>
          <a:solidFill>
            <a:schemeClr val="accent5"/>
          </a:solidFill>
          <a:ln w="9525" cap="flat" cmpd="sng" algn="ctr">
            <a:noFill/>
            <a:prstDash val="solid"/>
          </a:ln>
          <a:effectLst/>
        </p:spPr>
        <p:txBody>
          <a:bodyPr lIns="72000" rIns="72000" rtlCol="0" anchor="ctr"/>
          <a:lstStyle/>
          <a:p>
            <a:pPr algn="ctr">
              <a:defRPr/>
            </a:pPr>
            <a:r>
              <a:rPr lang="ru-RU" sz="1200" b="1" kern="0" dirty="0" smtClean="0">
                <a:solidFill>
                  <a:prstClr val="white"/>
                </a:solidFill>
                <a:latin typeface="Tahoma" pitchFamily="34" charset="0"/>
                <a:cs typeface="Tahoma" pitchFamily="34" charset="0"/>
              </a:rPr>
              <a:t>Низкая ликвидность на вторичном рынке</a:t>
            </a:r>
            <a:endParaRPr lang="ru-RU" sz="1200" b="1" kern="0" dirty="0">
              <a:solidFill>
                <a:prstClr val="white"/>
              </a:solidFill>
              <a:latin typeface="Tahoma" pitchFamily="34" charset="0"/>
              <a:cs typeface="Tahoma" pitchFamily="34" charset="0"/>
            </a:endParaRPr>
          </a:p>
        </p:txBody>
      </p:sp>
      <p:sp>
        <p:nvSpPr>
          <p:cNvPr id="32" name="Прямоугольник 31"/>
          <p:cNvSpPr/>
          <p:nvPr/>
        </p:nvSpPr>
        <p:spPr>
          <a:xfrm>
            <a:off x="3635896" y="4091769"/>
            <a:ext cx="2520280" cy="983792"/>
          </a:xfrm>
          <a:prstGeom prst="rect">
            <a:avLst/>
          </a:prstGeom>
          <a:solidFill>
            <a:schemeClr val="bg1">
              <a:lumMod val="85000"/>
            </a:schemeClr>
          </a:solidFill>
          <a:ln w="9525" cap="flat" cmpd="sng" algn="ctr">
            <a:noFill/>
            <a:prstDash val="solid"/>
          </a:ln>
          <a:effectLst/>
        </p:spPr>
        <p:txBody>
          <a:bodyPr lIns="72000" tIns="36000" rIns="36000" bIns="36000" rtlCol="0" anchor="ctr"/>
          <a:lstStyle/>
          <a:p>
            <a:pPr>
              <a:defRPr/>
            </a:pPr>
            <a:r>
              <a:rPr lang="ru-RU" sz="1000" kern="0" dirty="0" smtClean="0">
                <a:solidFill>
                  <a:prstClr val="black"/>
                </a:solidFill>
                <a:latin typeface="Tahoma" pitchFamily="34" charset="0"/>
                <a:cs typeface="Tahoma" pitchFamily="34" charset="0"/>
              </a:rPr>
              <a:t>60% биржевых объемов торгов российскими ценными бумагами приходится на Московскую Биржу</a:t>
            </a:r>
            <a:endParaRPr lang="ru-RU" sz="1000" kern="0" dirty="0">
              <a:solidFill>
                <a:prstClr val="black"/>
              </a:solidFill>
              <a:latin typeface="Tahoma" pitchFamily="34" charset="0"/>
              <a:cs typeface="Tahoma" pitchFamily="34" charset="0"/>
            </a:endParaRPr>
          </a:p>
        </p:txBody>
      </p:sp>
      <p:sp>
        <p:nvSpPr>
          <p:cNvPr id="33" name="Прямоугольник 32"/>
          <p:cNvSpPr/>
          <p:nvPr/>
        </p:nvSpPr>
        <p:spPr>
          <a:xfrm>
            <a:off x="1258879" y="3115890"/>
            <a:ext cx="2233001" cy="889174"/>
          </a:xfrm>
          <a:prstGeom prst="rect">
            <a:avLst/>
          </a:prstGeom>
          <a:solidFill>
            <a:schemeClr val="accent5"/>
          </a:solidFill>
          <a:ln w="9525" cap="flat" cmpd="sng" algn="ctr">
            <a:noFill/>
            <a:prstDash val="solid"/>
          </a:ln>
          <a:effectLst/>
        </p:spPr>
        <p:txBody>
          <a:bodyPr lIns="72000" rIns="72000" rtlCol="0" anchor="ctr"/>
          <a:lstStyle/>
          <a:p>
            <a:pPr algn="ctr">
              <a:defRPr/>
            </a:pPr>
            <a:r>
              <a:rPr lang="ru-RU" sz="1200" b="1" kern="0" dirty="0" smtClean="0">
                <a:solidFill>
                  <a:prstClr val="white"/>
                </a:solidFill>
                <a:latin typeface="Tahoma" pitchFamily="34" charset="0"/>
                <a:cs typeface="Tahoma" pitchFamily="34" charset="0"/>
              </a:rPr>
              <a:t>Низкий уровень спроса на первичном рынке и, как следствие, дисконт к цене размещения</a:t>
            </a:r>
            <a:endParaRPr lang="ru-RU" sz="1200" b="1" kern="0" dirty="0">
              <a:solidFill>
                <a:prstClr val="white"/>
              </a:solidFill>
              <a:latin typeface="Tahoma" pitchFamily="34" charset="0"/>
              <a:cs typeface="Tahoma" pitchFamily="34" charset="0"/>
            </a:endParaRPr>
          </a:p>
        </p:txBody>
      </p:sp>
      <p:sp>
        <p:nvSpPr>
          <p:cNvPr id="34" name="Прямоугольник 33"/>
          <p:cNvSpPr/>
          <p:nvPr/>
        </p:nvSpPr>
        <p:spPr>
          <a:xfrm>
            <a:off x="3635896" y="3115890"/>
            <a:ext cx="2520280" cy="889174"/>
          </a:xfrm>
          <a:prstGeom prst="rect">
            <a:avLst/>
          </a:prstGeom>
          <a:solidFill>
            <a:schemeClr val="bg1">
              <a:lumMod val="85000"/>
            </a:schemeClr>
          </a:solidFill>
          <a:ln w="9525" cap="flat" cmpd="sng" algn="ctr">
            <a:noFill/>
            <a:prstDash val="solid"/>
          </a:ln>
          <a:effectLst/>
        </p:spPr>
        <p:txBody>
          <a:bodyPr lIns="72000" tIns="36000" rIns="108000" bIns="36000" rtlCol="0" anchor="ctr"/>
          <a:lstStyle/>
          <a:p>
            <a:pPr marL="171450" indent="-171450">
              <a:buFont typeface="Arial" pitchFamily="34" charset="0"/>
              <a:buChar char="•"/>
              <a:defRPr/>
            </a:pPr>
            <a:r>
              <a:rPr lang="ru-RU" sz="950" kern="0" dirty="0" smtClean="0">
                <a:solidFill>
                  <a:prstClr val="black"/>
                </a:solidFill>
                <a:latin typeface="Tahoma" pitchFamily="34" charset="0"/>
                <a:cs typeface="Tahoma" pitchFamily="34" charset="0"/>
              </a:rPr>
              <a:t>90% инвесторов уже покупают локальные акции в РФ</a:t>
            </a:r>
          </a:p>
          <a:p>
            <a:pPr marL="171450" indent="-171450">
              <a:buFont typeface="Arial" pitchFamily="34" charset="0"/>
              <a:buChar char="•"/>
              <a:defRPr/>
            </a:pPr>
            <a:r>
              <a:rPr lang="en-GB" sz="950" kern="0" dirty="0" smtClean="0">
                <a:solidFill>
                  <a:prstClr val="black"/>
                </a:solidFill>
                <a:latin typeface="Tahoma" pitchFamily="34" charset="0"/>
                <a:cs typeface="Tahoma" pitchFamily="34" charset="0"/>
              </a:rPr>
              <a:t>SPO</a:t>
            </a:r>
            <a:r>
              <a:rPr lang="en-US" sz="950" kern="0" dirty="0" smtClean="0">
                <a:solidFill>
                  <a:prstClr val="black"/>
                </a:solidFill>
                <a:latin typeface="Tahoma" pitchFamily="34" charset="0"/>
                <a:cs typeface="Tahoma" pitchFamily="34" charset="0"/>
              </a:rPr>
              <a:t> </a:t>
            </a:r>
            <a:r>
              <a:rPr lang="ru-RU" sz="950" kern="0" dirty="0" smtClean="0">
                <a:solidFill>
                  <a:prstClr val="black"/>
                </a:solidFill>
                <a:latin typeface="Tahoma" pitchFamily="34" charset="0"/>
                <a:cs typeface="Tahoma" pitchFamily="34" charset="0"/>
              </a:rPr>
              <a:t>Сбербанка показало, что инвесторы, участвовавшие в размещении, не имели ограничений на покупку локальных бумаг</a:t>
            </a:r>
            <a:endParaRPr lang="ru-RU" sz="950" kern="0" dirty="0">
              <a:solidFill>
                <a:prstClr val="black"/>
              </a:solidFill>
              <a:latin typeface="Tahoma" pitchFamily="34" charset="0"/>
              <a:cs typeface="Tahoma" pitchFamily="34" charset="0"/>
            </a:endParaRPr>
          </a:p>
        </p:txBody>
      </p:sp>
      <p:sp>
        <p:nvSpPr>
          <p:cNvPr id="35" name="Прямоугольник 34"/>
          <p:cNvSpPr/>
          <p:nvPr/>
        </p:nvSpPr>
        <p:spPr>
          <a:xfrm>
            <a:off x="6300192" y="1530842"/>
            <a:ext cx="2520280" cy="252000"/>
          </a:xfrm>
          <a:prstGeom prst="rect">
            <a:avLst/>
          </a:prstGeom>
          <a:solidFill>
            <a:schemeClr val="tx1">
              <a:lumMod val="50000"/>
              <a:lumOff val="50000"/>
            </a:schemeClr>
          </a:solidFill>
          <a:ln w="9525" cap="flat" cmpd="sng" algn="ctr">
            <a:noFill/>
            <a:prstDash val="solid"/>
          </a:ln>
          <a:effectLst/>
        </p:spPr>
        <p:txBody>
          <a:bodyPr rtlCol="0" anchor="ctr"/>
          <a:lstStyle/>
          <a:p>
            <a:pPr algn="ctr">
              <a:defRPr/>
            </a:pPr>
            <a:r>
              <a:rPr lang="ru-RU" sz="1100" b="1" kern="0" dirty="0" smtClean="0">
                <a:solidFill>
                  <a:prstClr val="white"/>
                </a:solidFill>
                <a:latin typeface="Tahoma" pitchFamily="34" charset="0"/>
                <a:cs typeface="Tahoma" pitchFamily="34" charset="0"/>
              </a:rPr>
              <a:t>Что предстоит сделать</a:t>
            </a:r>
            <a:endParaRPr lang="ru-RU" sz="1100" b="1" kern="0" dirty="0">
              <a:solidFill>
                <a:prstClr val="white"/>
              </a:solidFill>
              <a:latin typeface="Tahoma" pitchFamily="34" charset="0"/>
              <a:cs typeface="Tahoma" pitchFamily="34" charset="0"/>
            </a:endParaRPr>
          </a:p>
        </p:txBody>
      </p:sp>
      <p:sp>
        <p:nvSpPr>
          <p:cNvPr id="36" name="Прямоугольник 35"/>
          <p:cNvSpPr/>
          <p:nvPr/>
        </p:nvSpPr>
        <p:spPr>
          <a:xfrm>
            <a:off x="6300192" y="5157192"/>
            <a:ext cx="2520280" cy="890438"/>
          </a:xfrm>
          <a:prstGeom prst="rect">
            <a:avLst/>
          </a:prstGeom>
          <a:solidFill>
            <a:schemeClr val="bg1">
              <a:lumMod val="85000"/>
            </a:schemeClr>
          </a:solidFill>
          <a:ln w="9525" cap="flat" cmpd="sng" algn="ctr">
            <a:noFill/>
            <a:prstDash val="solid"/>
          </a:ln>
          <a:effectLst/>
        </p:spPr>
        <p:txBody>
          <a:bodyPr rtlCol="0" anchor="ctr"/>
          <a:lstStyle/>
          <a:p>
            <a:pPr marL="171450" indent="-171450">
              <a:buFont typeface="Arial" pitchFamily="34" charset="0"/>
              <a:buChar char="•"/>
              <a:defRPr/>
            </a:pPr>
            <a:r>
              <a:rPr lang="ru-RU" sz="1000" kern="0" dirty="0" smtClean="0">
                <a:solidFill>
                  <a:prstClr val="black"/>
                </a:solidFill>
                <a:latin typeface="Tahoma" pitchFamily="34" charset="0"/>
                <a:cs typeface="Tahoma" pitchFamily="34" charset="0"/>
              </a:rPr>
              <a:t>Повышение качества корпоративного управления и стандартов раскрытия информации</a:t>
            </a:r>
          </a:p>
          <a:p>
            <a:pPr marL="171450" indent="-171450">
              <a:buFont typeface="Arial" pitchFamily="34" charset="0"/>
              <a:buChar char="•"/>
              <a:defRPr/>
            </a:pPr>
            <a:r>
              <a:rPr lang="ru-RU" sz="1000" kern="0" dirty="0" smtClean="0">
                <a:solidFill>
                  <a:prstClr val="black"/>
                </a:solidFill>
                <a:latin typeface="Tahoma" pitchFamily="34" charset="0"/>
                <a:cs typeface="Tahoma" pitchFamily="34" charset="0"/>
              </a:rPr>
              <a:t>Реформа листинга</a:t>
            </a:r>
            <a:endParaRPr lang="ru-RU" sz="1000" kern="0" dirty="0">
              <a:solidFill>
                <a:prstClr val="black"/>
              </a:solidFill>
              <a:latin typeface="Tahoma" pitchFamily="34" charset="0"/>
              <a:cs typeface="Tahoma" pitchFamily="34" charset="0"/>
            </a:endParaRPr>
          </a:p>
        </p:txBody>
      </p:sp>
      <p:sp>
        <p:nvSpPr>
          <p:cNvPr id="37" name="Прямоугольник 36"/>
          <p:cNvSpPr/>
          <p:nvPr/>
        </p:nvSpPr>
        <p:spPr>
          <a:xfrm>
            <a:off x="6300192" y="2071890"/>
            <a:ext cx="2520280" cy="925062"/>
          </a:xfrm>
          <a:prstGeom prst="rect">
            <a:avLst/>
          </a:prstGeom>
          <a:solidFill>
            <a:schemeClr val="bg1">
              <a:lumMod val="85000"/>
            </a:schemeClr>
          </a:solidFill>
          <a:ln w="9525" cap="flat" cmpd="sng" algn="ctr">
            <a:noFill/>
            <a:prstDash val="solid"/>
          </a:ln>
          <a:effectLst/>
        </p:spPr>
        <p:txBody>
          <a:bodyPr rtlCol="0" anchor="ctr"/>
          <a:lstStyle/>
          <a:p>
            <a:pPr marL="171450" indent="-171450">
              <a:buFont typeface="Arial" pitchFamily="34" charset="0"/>
              <a:buChar char="•"/>
              <a:defRPr/>
            </a:pPr>
            <a:r>
              <a:rPr lang="ru-RU" sz="1000" kern="0" dirty="0" smtClean="0">
                <a:solidFill>
                  <a:prstClr val="black"/>
                </a:solidFill>
                <a:latin typeface="Tahoma" pitchFamily="34" charset="0"/>
                <a:cs typeface="Tahoma" pitchFamily="34" charset="0"/>
              </a:rPr>
              <a:t>Режим расчетов </a:t>
            </a:r>
            <a:r>
              <a:rPr lang="en-GB" sz="1000" kern="0" dirty="0" smtClean="0">
                <a:solidFill>
                  <a:prstClr val="black"/>
                </a:solidFill>
                <a:latin typeface="Tahoma" pitchFamily="34" charset="0"/>
                <a:cs typeface="Tahoma" pitchFamily="34" charset="0"/>
              </a:rPr>
              <a:t>T+</a:t>
            </a:r>
            <a:r>
              <a:rPr lang="en-US" sz="1000" kern="0" dirty="0" smtClean="0">
                <a:solidFill>
                  <a:prstClr val="black"/>
                </a:solidFill>
                <a:latin typeface="Tahoma" pitchFamily="34" charset="0"/>
                <a:cs typeface="Tahoma" pitchFamily="34" charset="0"/>
              </a:rPr>
              <a:t>2</a:t>
            </a:r>
            <a:r>
              <a:rPr lang="ru-RU" sz="1000" kern="0" dirty="0">
                <a:solidFill>
                  <a:prstClr val="black"/>
                </a:solidFill>
                <a:latin typeface="Tahoma" pitchFamily="34" charset="0"/>
                <a:cs typeface="Tahoma" pitchFamily="34" charset="0"/>
              </a:rPr>
              <a:t> </a:t>
            </a:r>
            <a:r>
              <a:rPr lang="ru-RU" sz="1000" kern="0" dirty="0" smtClean="0">
                <a:solidFill>
                  <a:prstClr val="black"/>
                </a:solidFill>
                <a:latin typeface="Tahoma" pitchFamily="34" charset="0"/>
                <a:cs typeface="Tahoma" pitchFamily="34" charset="0"/>
              </a:rPr>
              <a:t>доступен по </a:t>
            </a:r>
            <a:r>
              <a:rPr lang="en-US" sz="1000" kern="0" dirty="0" smtClean="0">
                <a:solidFill>
                  <a:prstClr val="black"/>
                </a:solidFill>
                <a:latin typeface="Tahoma" pitchFamily="34" charset="0"/>
                <a:cs typeface="Tahoma" pitchFamily="34" charset="0"/>
              </a:rPr>
              <a:t>TOP-15 </a:t>
            </a:r>
            <a:r>
              <a:rPr lang="ru-RU" sz="1000" kern="0" dirty="0" smtClean="0">
                <a:solidFill>
                  <a:prstClr val="black"/>
                </a:solidFill>
                <a:latin typeface="Tahoma" pitchFamily="34" charset="0"/>
                <a:cs typeface="Tahoma" pitchFamily="34" charset="0"/>
              </a:rPr>
              <a:t>акциям и ОФЗ </a:t>
            </a:r>
          </a:p>
          <a:p>
            <a:pPr marL="171450" indent="-171450">
              <a:buFont typeface="Arial" pitchFamily="34" charset="0"/>
              <a:buChar char="•"/>
              <a:defRPr/>
            </a:pPr>
            <a:r>
              <a:rPr lang="ru-RU" sz="1000" kern="0" dirty="0" smtClean="0">
                <a:solidFill>
                  <a:prstClr val="black"/>
                </a:solidFill>
                <a:latin typeface="Tahoma" pitchFamily="34" charset="0"/>
                <a:cs typeface="Tahoma" pitchFamily="34" charset="0"/>
              </a:rPr>
              <a:t>ЦД заработал с 1 апреля 2013г.</a:t>
            </a:r>
            <a:endParaRPr lang="ru-RU" sz="1000" kern="0" dirty="0">
              <a:solidFill>
                <a:prstClr val="black"/>
              </a:solidFill>
              <a:latin typeface="Tahoma" pitchFamily="34" charset="0"/>
              <a:cs typeface="Tahoma" pitchFamily="34" charset="0"/>
            </a:endParaRPr>
          </a:p>
        </p:txBody>
      </p:sp>
      <p:sp>
        <p:nvSpPr>
          <p:cNvPr id="38" name="Прямоугольник 37"/>
          <p:cNvSpPr/>
          <p:nvPr/>
        </p:nvSpPr>
        <p:spPr>
          <a:xfrm>
            <a:off x="6300192" y="4127256"/>
            <a:ext cx="2520280" cy="948305"/>
          </a:xfrm>
          <a:prstGeom prst="rect">
            <a:avLst/>
          </a:prstGeom>
          <a:solidFill>
            <a:schemeClr val="bg1">
              <a:lumMod val="85000"/>
            </a:schemeClr>
          </a:solidFill>
          <a:ln w="9525" cap="flat" cmpd="sng" algn="ctr">
            <a:noFill/>
            <a:prstDash val="solid"/>
          </a:ln>
          <a:effectLst/>
        </p:spPr>
        <p:txBody>
          <a:bodyPr rtlCol="0" anchor="ctr"/>
          <a:lstStyle/>
          <a:p>
            <a:pPr marL="171450" indent="-171450">
              <a:buFont typeface="Arial" pitchFamily="34" charset="0"/>
              <a:buChar char="•"/>
              <a:defRPr/>
            </a:pPr>
            <a:r>
              <a:rPr lang="ru-RU" sz="1000" kern="0" dirty="0" err="1">
                <a:solidFill>
                  <a:prstClr val="black"/>
                </a:solidFill>
                <a:latin typeface="Tahoma" pitchFamily="34" charset="0"/>
                <a:cs typeface="Tahoma" pitchFamily="34" charset="0"/>
              </a:rPr>
              <a:t>Переток</a:t>
            </a:r>
            <a:r>
              <a:rPr lang="ru-RU" sz="1000" kern="0" dirty="0">
                <a:solidFill>
                  <a:prstClr val="black"/>
                </a:solidFill>
                <a:latin typeface="Tahoma" pitchFamily="34" charset="0"/>
                <a:cs typeface="Tahoma" pitchFamily="34" charset="0"/>
              </a:rPr>
              <a:t> инвесторов из Лондона в результате регуляторных и инфраструктурных изменений</a:t>
            </a:r>
          </a:p>
          <a:p>
            <a:pPr marL="171450" indent="-171450">
              <a:buFont typeface="Arial" pitchFamily="34" charset="0"/>
              <a:buChar char="•"/>
              <a:defRPr/>
            </a:pPr>
            <a:r>
              <a:rPr lang="ru-RU" sz="1000" kern="0" dirty="0" smtClean="0">
                <a:solidFill>
                  <a:prstClr val="black"/>
                </a:solidFill>
                <a:latin typeface="Tahoma" pitchFamily="34" charset="0"/>
                <a:cs typeface="Tahoma" pitchFamily="34" charset="0"/>
              </a:rPr>
              <a:t>Новые </a:t>
            </a:r>
            <a:r>
              <a:rPr lang="ru-RU" sz="1000" kern="0" dirty="0">
                <a:solidFill>
                  <a:prstClr val="black"/>
                </a:solidFill>
                <a:latin typeface="Tahoma" pitchFamily="34" charset="0"/>
                <a:cs typeface="Tahoma" pitchFamily="34" charset="0"/>
              </a:rPr>
              <a:t>иностранные инвесторы </a:t>
            </a:r>
            <a:r>
              <a:rPr lang="ru-RU" sz="1000" kern="0" dirty="0" smtClean="0">
                <a:solidFill>
                  <a:prstClr val="black"/>
                </a:solidFill>
                <a:latin typeface="Tahoma" pitchFamily="34" charset="0"/>
                <a:cs typeface="Tahoma" pitchFamily="34" charset="0"/>
              </a:rPr>
              <a:t>(в </a:t>
            </a:r>
            <a:r>
              <a:rPr lang="ru-RU" sz="1000" kern="0" dirty="0" err="1" smtClean="0">
                <a:solidFill>
                  <a:prstClr val="black"/>
                </a:solidFill>
                <a:latin typeface="Tahoma" pitchFamily="34" charset="0"/>
                <a:cs typeface="Tahoma" pitchFamily="34" charset="0"/>
              </a:rPr>
              <a:t>т.ч</a:t>
            </a:r>
            <a:r>
              <a:rPr lang="ru-RU" sz="1000" kern="0" dirty="0" smtClean="0">
                <a:solidFill>
                  <a:prstClr val="black"/>
                </a:solidFill>
                <a:latin typeface="Tahoma" pitchFamily="34" charset="0"/>
                <a:cs typeface="Tahoma" pitchFamily="34" charset="0"/>
              </a:rPr>
              <a:t>. американские фонды, выполняющие требования </a:t>
            </a:r>
            <a:r>
              <a:rPr lang="ru-RU" sz="1000" kern="0" dirty="0">
                <a:solidFill>
                  <a:prstClr val="black"/>
                </a:solidFill>
                <a:latin typeface="Tahoma" pitchFamily="34" charset="0"/>
                <a:cs typeface="Tahoma" pitchFamily="34" charset="0"/>
              </a:rPr>
              <a:t>17</a:t>
            </a:r>
            <a:r>
              <a:rPr lang="en-US" sz="1000" kern="0" dirty="0">
                <a:solidFill>
                  <a:prstClr val="black"/>
                </a:solidFill>
                <a:latin typeface="Tahoma" pitchFamily="34" charset="0"/>
                <a:cs typeface="Tahoma" pitchFamily="34" charset="0"/>
              </a:rPr>
              <a:t>-f</a:t>
            </a:r>
            <a:r>
              <a:rPr lang="ru-RU" sz="1000" kern="0" dirty="0">
                <a:solidFill>
                  <a:prstClr val="black"/>
                </a:solidFill>
                <a:latin typeface="Tahoma" pitchFamily="34" charset="0"/>
                <a:cs typeface="Tahoma" pitchFamily="34" charset="0"/>
              </a:rPr>
              <a:t>-7</a:t>
            </a:r>
            <a:r>
              <a:rPr lang="ru-RU" sz="1000" kern="0" dirty="0" smtClean="0">
                <a:solidFill>
                  <a:prstClr val="black"/>
                </a:solidFill>
                <a:latin typeface="Tahoma" pitchFamily="34" charset="0"/>
                <a:cs typeface="Tahoma" pitchFamily="34" charset="0"/>
              </a:rPr>
              <a:t>)</a:t>
            </a:r>
            <a:endParaRPr lang="ru-RU" sz="1000" kern="0" dirty="0">
              <a:solidFill>
                <a:prstClr val="black"/>
              </a:solidFill>
              <a:latin typeface="Tahoma" pitchFamily="34" charset="0"/>
              <a:cs typeface="Tahoma" pitchFamily="34" charset="0"/>
            </a:endParaRPr>
          </a:p>
        </p:txBody>
      </p:sp>
      <p:sp>
        <p:nvSpPr>
          <p:cNvPr id="39" name="Прямоугольник 38"/>
          <p:cNvSpPr/>
          <p:nvPr/>
        </p:nvSpPr>
        <p:spPr>
          <a:xfrm>
            <a:off x="6300192" y="3115890"/>
            <a:ext cx="2520280" cy="889174"/>
          </a:xfrm>
          <a:prstGeom prst="rect">
            <a:avLst/>
          </a:prstGeom>
          <a:solidFill>
            <a:schemeClr val="bg1">
              <a:lumMod val="85000"/>
            </a:schemeClr>
          </a:solidFill>
          <a:ln w="9525" cap="flat" cmpd="sng" algn="ctr">
            <a:noFill/>
            <a:prstDash val="solid"/>
          </a:ln>
          <a:effectLst/>
        </p:spPr>
        <p:txBody>
          <a:bodyPr rtlCol="0" anchor="ctr"/>
          <a:lstStyle/>
          <a:p>
            <a:pPr marL="171450" indent="-171450">
              <a:buFont typeface="Arial" pitchFamily="34" charset="0"/>
              <a:buChar char="•"/>
              <a:defRPr/>
            </a:pPr>
            <a:r>
              <a:rPr lang="ru-RU" sz="1000" kern="0" dirty="0" smtClean="0">
                <a:solidFill>
                  <a:prstClr val="black"/>
                </a:solidFill>
                <a:latin typeface="Tahoma" pitchFamily="34" charset="0"/>
                <a:cs typeface="Tahoma" pitchFamily="34" charset="0"/>
              </a:rPr>
              <a:t>Расширение инвестиционных возможностей внутренних инвесторов:</a:t>
            </a:r>
          </a:p>
          <a:p>
            <a:pPr marL="171450" indent="190500">
              <a:buFont typeface="Times New Roman" pitchFamily="18" charset="0"/>
              <a:buChar char="─"/>
              <a:tabLst>
                <a:tab pos="446088" algn="l"/>
              </a:tabLst>
              <a:defRPr/>
            </a:pPr>
            <a:r>
              <a:rPr lang="ru-RU" sz="1000" kern="0" dirty="0" smtClean="0">
                <a:solidFill>
                  <a:prstClr val="black"/>
                </a:solidFill>
                <a:latin typeface="Tahoma" pitchFamily="34" charset="0"/>
                <a:cs typeface="Tahoma" pitchFamily="34" charset="0"/>
              </a:rPr>
              <a:t>пенсионные фонды</a:t>
            </a:r>
          </a:p>
          <a:p>
            <a:pPr marL="171450" indent="190500">
              <a:buFont typeface="Times New Roman" pitchFamily="18" charset="0"/>
              <a:buChar char="─"/>
              <a:tabLst>
                <a:tab pos="446088" algn="l"/>
              </a:tabLst>
              <a:defRPr/>
            </a:pPr>
            <a:r>
              <a:rPr lang="ru-RU" sz="1000" kern="0" dirty="0" smtClean="0">
                <a:solidFill>
                  <a:prstClr val="black"/>
                </a:solidFill>
                <a:latin typeface="Tahoma" pitchFamily="34" charset="0"/>
                <a:cs typeface="Tahoma" pitchFamily="34" charset="0"/>
              </a:rPr>
              <a:t>суверенные фонды</a:t>
            </a:r>
          </a:p>
          <a:p>
            <a:pPr marL="171450" indent="190500">
              <a:buFont typeface="Times New Roman" pitchFamily="18" charset="0"/>
              <a:buChar char="─"/>
              <a:tabLst>
                <a:tab pos="446088" algn="l"/>
              </a:tabLst>
              <a:defRPr/>
            </a:pPr>
            <a:r>
              <a:rPr lang="ru-RU" sz="1000" kern="0" dirty="0" smtClean="0">
                <a:solidFill>
                  <a:prstClr val="black"/>
                </a:solidFill>
                <a:latin typeface="Tahoma" pitchFamily="34" charset="0"/>
                <a:cs typeface="Tahoma" pitchFamily="34" charset="0"/>
              </a:rPr>
              <a:t>частные инвесторы</a:t>
            </a:r>
          </a:p>
        </p:txBody>
      </p:sp>
      <p:sp>
        <p:nvSpPr>
          <p:cNvPr id="40" name="Прямоугольник 39"/>
          <p:cNvSpPr/>
          <p:nvPr/>
        </p:nvSpPr>
        <p:spPr>
          <a:xfrm>
            <a:off x="3635896" y="1529070"/>
            <a:ext cx="2520280" cy="252000"/>
          </a:xfrm>
          <a:prstGeom prst="rect">
            <a:avLst/>
          </a:prstGeom>
          <a:solidFill>
            <a:schemeClr val="tx1">
              <a:lumMod val="50000"/>
              <a:lumOff val="50000"/>
            </a:schemeClr>
          </a:solidFill>
          <a:ln w="9525" cap="flat" cmpd="sng" algn="ctr">
            <a:noFill/>
            <a:prstDash val="solid"/>
          </a:ln>
          <a:effectLst/>
        </p:spPr>
        <p:txBody>
          <a:bodyPr rtlCol="0" anchor="ctr"/>
          <a:lstStyle/>
          <a:p>
            <a:pPr algn="ctr">
              <a:defRPr/>
            </a:pPr>
            <a:r>
              <a:rPr lang="ru-RU" sz="1100" b="1" kern="0" dirty="0" smtClean="0">
                <a:solidFill>
                  <a:prstClr val="white"/>
                </a:solidFill>
                <a:latin typeface="Tahoma" pitchFamily="34" charset="0"/>
                <a:cs typeface="Tahoma" pitchFamily="34" charset="0"/>
              </a:rPr>
              <a:t>Что уже сделано</a:t>
            </a:r>
            <a:endParaRPr lang="ru-RU" sz="1100" b="1" kern="0" dirty="0">
              <a:solidFill>
                <a:prstClr val="white"/>
              </a:solidFill>
              <a:latin typeface="Tahoma" pitchFamily="34" charset="0"/>
              <a:cs typeface="Tahoma" pitchFamily="34" charset="0"/>
            </a:endParaRPr>
          </a:p>
        </p:txBody>
      </p:sp>
      <p:cxnSp>
        <p:nvCxnSpPr>
          <p:cNvPr id="41" name="Прямая соединительная линия 40"/>
          <p:cNvCxnSpPr/>
          <p:nvPr/>
        </p:nvCxnSpPr>
        <p:spPr>
          <a:xfrm>
            <a:off x="3635896" y="1910539"/>
            <a:ext cx="2520280" cy="0"/>
          </a:xfrm>
          <a:prstGeom prst="line">
            <a:avLst/>
          </a:prstGeom>
          <a:noFill/>
          <a:ln w="25400" cap="flat" cmpd="sng" algn="ctr">
            <a:solidFill>
              <a:schemeClr val="tx1">
                <a:lumMod val="50000"/>
                <a:lumOff val="50000"/>
              </a:schemeClr>
            </a:solidFill>
            <a:prstDash val="solid"/>
          </a:ln>
          <a:effectLst>
            <a:outerShdw blurRad="40000" dist="20000" dir="5400000" rotWithShape="0">
              <a:srgbClr val="000000">
                <a:alpha val="38000"/>
              </a:srgbClr>
            </a:outerShdw>
          </a:effectLst>
        </p:spPr>
      </p:cxnSp>
      <p:sp>
        <p:nvSpPr>
          <p:cNvPr id="2" name="Заголовок 1"/>
          <p:cNvSpPr>
            <a:spLocks noGrp="1"/>
          </p:cNvSpPr>
          <p:nvPr>
            <p:ph type="title"/>
          </p:nvPr>
        </p:nvSpPr>
        <p:spPr/>
        <p:txBody>
          <a:bodyPr/>
          <a:lstStyle/>
          <a:p>
            <a:r>
              <a:rPr lang="ru-RU" b="1" dirty="0" smtClean="0"/>
              <a:t>КЛЮЧЕВЫЕ ПРОБЛЕМЫ МОДЕРНИЗАЦИИ</a:t>
            </a:r>
            <a:r>
              <a:rPr lang="ru-RU" dirty="0" smtClean="0"/>
              <a:t/>
            </a:r>
            <a:br>
              <a:rPr lang="ru-RU" dirty="0" smtClean="0"/>
            </a:br>
            <a:r>
              <a:rPr lang="ru-RU" dirty="0" smtClean="0"/>
              <a:t>РЫНКА ЦЕННЫХ БУМАГ</a:t>
            </a:r>
            <a:endParaRPr lang="ru-RU" dirty="0"/>
          </a:p>
        </p:txBody>
      </p:sp>
    </p:spTree>
    <p:extLst>
      <p:ext uri="{BB962C8B-B14F-4D97-AF65-F5344CB8AC3E}">
        <p14:creationId xmlns:p14="http://schemas.microsoft.com/office/powerpoint/2010/main" val="25710806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Скругленный прямоугольник 47"/>
          <p:cNvSpPr/>
          <p:nvPr/>
        </p:nvSpPr>
        <p:spPr>
          <a:xfrm>
            <a:off x="5868144" y="1660022"/>
            <a:ext cx="2880320" cy="4643941"/>
          </a:xfrm>
          <a:prstGeom prst="roundRect">
            <a:avLst>
              <a:gd name="adj" fmla="val 5329"/>
            </a:avLst>
          </a:prstGeom>
          <a:noFill/>
          <a:ln w="9525" cap="flat" cmpd="sng" algn="ctr">
            <a:noFill/>
            <a:prstDash val="solid"/>
          </a:ln>
          <a:effectLst/>
        </p:spPr>
        <p:txBody>
          <a:bodyPr anchor="ctr"/>
          <a:lstStyle/>
          <a:p>
            <a:pPr>
              <a:spcBef>
                <a:spcPts val="300"/>
              </a:spcBef>
              <a:spcAft>
                <a:spcPts val="300"/>
              </a:spcAft>
              <a:defRPr/>
            </a:pPr>
            <a:r>
              <a:rPr lang="ru-RU" sz="1100" b="1" kern="0" dirty="0">
                <a:solidFill>
                  <a:prstClr val="black"/>
                </a:solidFill>
                <a:latin typeface="Tahoma" pitchFamily="34" charset="0"/>
                <a:cs typeface="Tahoma" pitchFamily="34" charset="0"/>
              </a:rPr>
              <a:t>Закон о Центральном </a:t>
            </a:r>
            <a:r>
              <a:rPr lang="ru-RU" sz="1100" b="1" kern="0" dirty="0" smtClean="0">
                <a:solidFill>
                  <a:prstClr val="black"/>
                </a:solidFill>
                <a:latin typeface="Tahoma" pitchFamily="34" charset="0"/>
                <a:cs typeface="Tahoma" pitchFamily="34" charset="0"/>
              </a:rPr>
              <a:t>Депозитарии и  НРД как </a:t>
            </a:r>
            <a:r>
              <a:rPr lang="ru-RU" sz="1100" b="1" kern="0" dirty="0">
                <a:solidFill>
                  <a:prstClr val="black"/>
                </a:solidFill>
                <a:latin typeface="Tahoma" pitchFamily="34" charset="0"/>
                <a:cs typeface="Tahoma" pitchFamily="34" charset="0"/>
              </a:rPr>
              <a:t>ЦД:  </a:t>
            </a:r>
          </a:p>
          <a:p>
            <a:pPr>
              <a:spcBef>
                <a:spcPts val="300"/>
              </a:spcBef>
              <a:spcAft>
                <a:spcPts val="300"/>
              </a:spcAft>
              <a:defRPr/>
            </a:pPr>
            <a:endParaRPr lang="ru-RU" sz="1100" kern="0" dirty="0">
              <a:solidFill>
                <a:prstClr val="black"/>
              </a:solidFill>
              <a:latin typeface="Tahoma" pitchFamily="34" charset="0"/>
              <a:cs typeface="Tahoma" pitchFamily="34" charset="0"/>
            </a:endParaRP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a:latin typeface="Tahoma" pitchFamily="34" charset="0"/>
                <a:ea typeface="Tahoma" pitchFamily="34" charset="0"/>
                <a:cs typeface="Tahoma" pitchFamily="34" charset="0"/>
              </a:rPr>
              <a:t>Только один депозитарий может выполнять функции ЦД</a:t>
            </a: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a:latin typeface="Tahoma" pitchFamily="34" charset="0"/>
                <a:ea typeface="Tahoma" pitchFamily="34" charset="0"/>
                <a:cs typeface="Tahoma" pitchFamily="34" charset="0"/>
              </a:rPr>
              <a:t>НРД получил статус</a:t>
            </a:r>
            <a:r>
              <a:rPr lang="en-US" sz="1100" dirty="0">
                <a:latin typeface="Tahoma" pitchFamily="34" charset="0"/>
                <a:ea typeface="Tahoma" pitchFamily="34" charset="0"/>
                <a:cs typeface="Tahoma" pitchFamily="34" charset="0"/>
              </a:rPr>
              <a:t> </a:t>
            </a:r>
            <a:r>
              <a:rPr lang="ru-RU" sz="1100" dirty="0">
                <a:latin typeface="Tahoma" pitchFamily="34" charset="0"/>
                <a:ea typeface="Tahoma" pitchFamily="34" charset="0"/>
                <a:cs typeface="Tahoma" pitchFamily="34" charset="0"/>
              </a:rPr>
              <a:t>Центрального Депозитария  в ноябре 2012 году</a:t>
            </a: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a:latin typeface="Tahoma" pitchFamily="34" charset="0"/>
                <a:ea typeface="Tahoma" pitchFamily="34" charset="0"/>
                <a:cs typeface="Tahoma" pitchFamily="34" charset="0"/>
              </a:rPr>
              <a:t>В НРД открыты счета иностранного номинального держателя</a:t>
            </a:r>
            <a:r>
              <a:rPr lang="en-US" sz="1100" dirty="0">
                <a:latin typeface="Tahoma" pitchFamily="34" charset="0"/>
                <a:ea typeface="Tahoma" pitchFamily="34" charset="0"/>
                <a:cs typeface="Tahoma" pitchFamily="34" charset="0"/>
              </a:rPr>
              <a:t> </a:t>
            </a:r>
            <a:r>
              <a:rPr lang="en-US" sz="1100" dirty="0" err="1">
                <a:latin typeface="Tahoma" pitchFamily="34" charset="0"/>
                <a:ea typeface="Tahoma" pitchFamily="34" charset="0"/>
                <a:cs typeface="Tahoma" pitchFamily="34" charset="0"/>
              </a:rPr>
              <a:t>Euroclear</a:t>
            </a:r>
            <a:r>
              <a:rPr lang="en-US" sz="1100" dirty="0">
                <a:latin typeface="Tahoma" pitchFamily="34" charset="0"/>
                <a:ea typeface="Tahoma" pitchFamily="34" charset="0"/>
                <a:cs typeface="Tahoma" pitchFamily="34" charset="0"/>
              </a:rPr>
              <a:t> </a:t>
            </a:r>
            <a:endParaRPr lang="ru-RU" sz="1100" dirty="0">
              <a:latin typeface="Tahoma" pitchFamily="34" charset="0"/>
              <a:ea typeface="Tahoma" pitchFamily="34" charset="0"/>
              <a:cs typeface="Tahoma" pitchFamily="34" charset="0"/>
            </a:endParaRP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a:latin typeface="Tahoma" pitchFamily="34" charset="0"/>
                <a:ea typeface="Tahoma" pitchFamily="34" charset="0"/>
                <a:cs typeface="Tahoma" pitchFamily="34" charset="0"/>
              </a:rPr>
              <a:t>В 1</a:t>
            </a:r>
            <a:r>
              <a:rPr lang="en-US" sz="1100" dirty="0">
                <a:latin typeface="Tahoma" pitchFamily="34" charset="0"/>
                <a:ea typeface="Tahoma" pitchFamily="34" charset="0"/>
                <a:cs typeface="Tahoma" pitchFamily="34" charset="0"/>
              </a:rPr>
              <a:t>Q 2013 </a:t>
            </a:r>
            <a:r>
              <a:rPr lang="ru-RU" sz="1100" dirty="0">
                <a:latin typeface="Tahoma" pitchFamily="34" charset="0"/>
                <a:ea typeface="Tahoma" pitchFamily="34" charset="0"/>
                <a:cs typeface="Tahoma" pitchFamily="34" charset="0"/>
              </a:rPr>
              <a:t>происходит открытие счетов номинального держателя НРД в регистраторах и перевод активов на эти счета</a:t>
            </a:r>
          </a:p>
          <a:p>
            <a:pPr>
              <a:spcBef>
                <a:spcPts val="300"/>
              </a:spcBef>
              <a:spcAft>
                <a:spcPts val="300"/>
              </a:spcAft>
              <a:defRPr/>
            </a:pPr>
            <a:r>
              <a:rPr lang="ru-RU" sz="1100" b="1" kern="0" dirty="0" smtClean="0">
                <a:solidFill>
                  <a:prstClr val="black"/>
                </a:solidFill>
                <a:latin typeface="Tahoma" pitchFamily="34" charset="0"/>
                <a:cs typeface="Tahoma" pitchFamily="34" charset="0"/>
              </a:rPr>
              <a:t>Все </a:t>
            </a:r>
            <a:r>
              <a:rPr lang="ru-RU" sz="1100" b="1" kern="0" dirty="0">
                <a:solidFill>
                  <a:prstClr val="black"/>
                </a:solidFill>
                <a:latin typeface="Tahoma" pitchFamily="34" charset="0"/>
                <a:cs typeface="Tahoma" pitchFamily="34" charset="0"/>
              </a:rPr>
              <a:t>требования </a:t>
            </a:r>
            <a:r>
              <a:rPr lang="en-US" sz="1100" b="1" kern="0" dirty="0">
                <a:solidFill>
                  <a:prstClr val="black"/>
                </a:solidFill>
                <a:latin typeface="Tahoma" pitchFamily="34" charset="0"/>
                <a:cs typeface="Tahoma" pitchFamily="34" charset="0"/>
              </a:rPr>
              <a:t>Association of Global Custodians</a:t>
            </a:r>
            <a:r>
              <a:rPr lang="ru-RU" sz="1100" b="1" kern="0" dirty="0">
                <a:solidFill>
                  <a:prstClr val="black"/>
                </a:solidFill>
                <a:latin typeface="Tahoma" pitchFamily="34" charset="0"/>
                <a:cs typeface="Tahoma" pitchFamily="34" charset="0"/>
              </a:rPr>
              <a:t> выполняются:</a:t>
            </a: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a:latin typeface="Tahoma" pitchFamily="34" charset="0"/>
                <a:ea typeface="Tahoma" pitchFamily="34" charset="0"/>
                <a:cs typeface="Tahoma" pitchFamily="34" charset="0"/>
              </a:rPr>
              <a:t>Отдельное законодательное регулирование деятельности ЦД</a:t>
            </a: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err="1">
                <a:latin typeface="Tahoma" pitchFamily="34" charset="0"/>
                <a:ea typeface="Tahoma" pitchFamily="34" charset="0"/>
                <a:cs typeface="Tahoma" pitchFamily="34" charset="0"/>
              </a:rPr>
              <a:t>Финализация</a:t>
            </a:r>
            <a:r>
              <a:rPr lang="ru-RU" sz="1100" dirty="0">
                <a:latin typeface="Tahoma" pitchFamily="34" charset="0"/>
                <a:ea typeface="Tahoma" pitchFamily="34" charset="0"/>
                <a:cs typeface="Tahoma" pitchFamily="34" charset="0"/>
              </a:rPr>
              <a:t> поставок в ЦД и </a:t>
            </a:r>
            <a:r>
              <a:rPr lang="en-US" sz="1100" dirty="0">
                <a:latin typeface="Tahoma" pitchFamily="34" charset="0"/>
                <a:ea typeface="Tahoma" pitchFamily="34" charset="0"/>
                <a:cs typeface="Tahoma" pitchFamily="34" charset="0"/>
              </a:rPr>
              <a:t>DVP</a:t>
            </a:r>
            <a:endParaRPr lang="ru-RU" sz="1100" dirty="0">
              <a:latin typeface="Tahoma" pitchFamily="34" charset="0"/>
              <a:ea typeface="Tahoma" pitchFamily="34" charset="0"/>
              <a:cs typeface="Tahoma" pitchFamily="34" charset="0"/>
            </a:endParaRP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a:latin typeface="Tahoma" pitchFamily="34" charset="0"/>
                <a:ea typeface="Tahoma" pitchFamily="34" charset="0"/>
                <a:cs typeface="Tahoma" pitchFamily="34" charset="0"/>
              </a:rPr>
              <a:t>Специальный статус счета номинального держателя центрального депозитария</a:t>
            </a:r>
          </a:p>
        </p:txBody>
      </p:sp>
      <p:sp>
        <p:nvSpPr>
          <p:cNvPr id="50" name="TextBox 60"/>
          <p:cNvSpPr txBox="1">
            <a:spLocks noChangeArrowheads="1"/>
          </p:cNvSpPr>
          <p:nvPr/>
        </p:nvSpPr>
        <p:spPr bwMode="auto">
          <a:xfrm>
            <a:off x="1167629" y="1537830"/>
            <a:ext cx="3222625" cy="276999"/>
          </a:xfrm>
          <a:prstGeom prst="rect">
            <a:avLst/>
          </a:prstGeom>
          <a:noFill/>
          <a:ln w="9525">
            <a:noFill/>
            <a:miter lim="800000"/>
            <a:headEnd/>
            <a:tailEnd/>
          </a:ln>
        </p:spPr>
        <p:txBody>
          <a:bodyPr wrap="square">
            <a:spAutoFit/>
          </a:bodyPr>
          <a:lstStyle/>
          <a:p>
            <a:pPr fontAlgn="base">
              <a:spcBef>
                <a:spcPct val="0"/>
              </a:spcBef>
              <a:spcAft>
                <a:spcPct val="0"/>
              </a:spcAft>
            </a:pPr>
            <a:r>
              <a:rPr lang="ru-RU" sz="1200" b="1" dirty="0" smtClean="0">
                <a:solidFill>
                  <a:srgbClr val="000000"/>
                </a:solidFill>
                <a:latin typeface="Tahoma" pitchFamily="34" charset="0"/>
                <a:ea typeface="Tahoma" pitchFamily="34" charset="0"/>
                <a:cs typeface="Tahoma" pitchFamily="34" charset="0"/>
              </a:rPr>
              <a:t>До получения НРД статуса ЦД</a:t>
            </a:r>
            <a:endParaRPr lang="ru-RU" sz="1200" b="1" dirty="0">
              <a:solidFill>
                <a:srgbClr val="000000"/>
              </a:solidFill>
              <a:latin typeface="Tahoma" pitchFamily="34" charset="0"/>
              <a:ea typeface="Tahoma" pitchFamily="34" charset="0"/>
              <a:cs typeface="Tahoma" pitchFamily="34" charset="0"/>
            </a:endParaRPr>
          </a:p>
        </p:txBody>
      </p:sp>
      <p:sp>
        <p:nvSpPr>
          <p:cNvPr id="51" name="TextBox 82"/>
          <p:cNvSpPr txBox="1">
            <a:spLocks noChangeArrowheads="1"/>
          </p:cNvSpPr>
          <p:nvPr/>
        </p:nvSpPr>
        <p:spPr bwMode="auto">
          <a:xfrm>
            <a:off x="1253353" y="4076083"/>
            <a:ext cx="1127232" cy="276999"/>
          </a:xfrm>
          <a:prstGeom prst="rect">
            <a:avLst/>
          </a:prstGeom>
          <a:noFill/>
          <a:ln w="9525">
            <a:noFill/>
            <a:miter lim="800000"/>
            <a:headEnd/>
            <a:tailEnd/>
          </a:ln>
        </p:spPr>
        <p:txBody>
          <a:bodyPr wrap="none">
            <a:spAutoFit/>
          </a:bodyPr>
          <a:lstStyle/>
          <a:p>
            <a:pPr fontAlgn="base">
              <a:spcBef>
                <a:spcPct val="0"/>
              </a:spcBef>
              <a:spcAft>
                <a:spcPct val="0"/>
              </a:spcAft>
            </a:pPr>
            <a:r>
              <a:rPr lang="ru-RU" sz="1200" b="1" dirty="0" smtClean="0">
                <a:solidFill>
                  <a:srgbClr val="000000"/>
                </a:solidFill>
                <a:latin typeface="Tahoma" pitchFamily="34" charset="0"/>
                <a:ea typeface="Tahoma" pitchFamily="34" charset="0"/>
                <a:cs typeface="Tahoma" pitchFamily="34" charset="0"/>
              </a:rPr>
              <a:t>НРД </a:t>
            </a:r>
            <a:r>
              <a:rPr lang="ru-RU" sz="1200" b="1" dirty="0">
                <a:solidFill>
                  <a:srgbClr val="000000"/>
                </a:solidFill>
                <a:latin typeface="Tahoma" pitchFamily="34" charset="0"/>
                <a:ea typeface="Tahoma" pitchFamily="34" charset="0"/>
                <a:cs typeface="Tahoma" pitchFamily="34" charset="0"/>
              </a:rPr>
              <a:t>как ЦД</a:t>
            </a:r>
          </a:p>
        </p:txBody>
      </p:sp>
      <p:sp>
        <p:nvSpPr>
          <p:cNvPr id="52" name="Скругленный прямоугольник 51"/>
          <p:cNvSpPr/>
          <p:nvPr/>
        </p:nvSpPr>
        <p:spPr>
          <a:xfrm>
            <a:off x="1151423" y="4077015"/>
            <a:ext cx="4464050" cy="2086454"/>
          </a:xfrm>
          <a:prstGeom prst="roundRect">
            <a:avLst>
              <a:gd name="adj" fmla="val 5774"/>
            </a:avLst>
          </a:prstGeom>
          <a:noFill/>
          <a:ln w="9525" cap="flat" cmpd="sng" algn="ctr">
            <a:noFill/>
            <a:prstDash val="solid"/>
          </a:ln>
          <a:effectLst>
            <a:outerShdw blurRad="40000" dist="20000" dir="5400000" rotWithShape="0">
              <a:srgbClr val="000000">
                <a:alpha val="38000"/>
              </a:srgbClr>
            </a:outerShdw>
          </a:effectLst>
        </p:spPr>
        <p:txBody>
          <a:bodyPr anchor="ctr"/>
          <a:lstStyle/>
          <a:p>
            <a:pPr algn="ctr">
              <a:defRPr/>
            </a:pPr>
            <a:endParaRPr lang="ru-RU" sz="1600" kern="0">
              <a:solidFill>
                <a:prstClr val="black"/>
              </a:solidFill>
              <a:latin typeface="Tahoma" pitchFamily="34" charset="0"/>
              <a:ea typeface="Tahoma" pitchFamily="34" charset="0"/>
              <a:cs typeface="Tahoma" pitchFamily="34" charset="0"/>
            </a:endParaRPr>
          </a:p>
        </p:txBody>
      </p:sp>
      <p:grpSp>
        <p:nvGrpSpPr>
          <p:cNvPr id="77" name="Группа 65"/>
          <p:cNvGrpSpPr>
            <a:grpSpLocks/>
          </p:cNvGrpSpPr>
          <p:nvPr/>
        </p:nvGrpSpPr>
        <p:grpSpPr bwMode="auto">
          <a:xfrm>
            <a:off x="1262882" y="4387057"/>
            <a:ext cx="4206875" cy="1776412"/>
            <a:chOff x="334161" y="4114964"/>
            <a:chExt cx="4205939" cy="2063396"/>
          </a:xfrm>
        </p:grpSpPr>
        <p:sp>
          <p:nvSpPr>
            <p:cNvPr id="78" name="Прямоугольник 77"/>
            <p:cNvSpPr/>
            <p:nvPr/>
          </p:nvSpPr>
          <p:spPr>
            <a:xfrm>
              <a:off x="334161" y="5891071"/>
              <a:ext cx="984031" cy="287289"/>
            </a:xfrm>
            <a:prstGeom prst="rect">
              <a:avLst/>
            </a:prstGeom>
            <a:solidFill>
              <a:schemeClr val="accent2"/>
            </a:solidFill>
            <a:ln w="9525" cap="flat" cmpd="sng" algn="ctr">
              <a:noFill/>
              <a:prstDash val="solid"/>
            </a:ln>
            <a:effectLst/>
          </p:spPr>
          <p:txBody>
            <a:bodyPr anchor="ctr"/>
            <a:lstStyle/>
            <a:p>
              <a:pPr algn="ctr">
                <a:defRPr/>
              </a:pPr>
              <a:r>
                <a:rPr lang="ru-RU" sz="1100" b="1" kern="0" dirty="0">
                  <a:solidFill>
                    <a:srgbClr val="000000"/>
                  </a:solidFill>
                  <a:latin typeface="Tahoma" pitchFamily="34" charset="0"/>
                  <a:ea typeface="Tahoma" pitchFamily="34" charset="0"/>
                  <a:cs typeface="Tahoma" pitchFamily="34" charset="0"/>
                </a:rPr>
                <a:t>Кастодиан</a:t>
              </a:r>
            </a:p>
          </p:txBody>
        </p:sp>
        <p:sp>
          <p:nvSpPr>
            <p:cNvPr id="79" name="Прямоугольник 78"/>
            <p:cNvSpPr/>
            <p:nvPr/>
          </p:nvSpPr>
          <p:spPr>
            <a:xfrm>
              <a:off x="1402311" y="5891071"/>
              <a:ext cx="985618" cy="287289"/>
            </a:xfrm>
            <a:prstGeom prst="rect">
              <a:avLst/>
            </a:prstGeom>
            <a:solidFill>
              <a:schemeClr val="accent2"/>
            </a:solidFill>
            <a:ln w="9525" cap="flat" cmpd="sng" algn="ctr">
              <a:noFill/>
              <a:prstDash val="solid"/>
            </a:ln>
            <a:effectLst/>
          </p:spPr>
          <p:txBody>
            <a:bodyPr anchor="ctr"/>
            <a:lstStyle/>
            <a:p>
              <a:pPr algn="ctr">
                <a:defRPr/>
              </a:pPr>
              <a:r>
                <a:rPr lang="ru-RU" sz="1100" b="1" kern="0" dirty="0">
                  <a:solidFill>
                    <a:srgbClr val="000000"/>
                  </a:solidFill>
                  <a:latin typeface="Tahoma" pitchFamily="34" charset="0"/>
                  <a:ea typeface="Tahoma" pitchFamily="34" charset="0"/>
                  <a:cs typeface="Tahoma" pitchFamily="34" charset="0"/>
                </a:rPr>
                <a:t>Кастодиан</a:t>
              </a:r>
            </a:p>
          </p:txBody>
        </p:sp>
        <p:sp>
          <p:nvSpPr>
            <p:cNvPr id="80" name="Прямоугольник 79"/>
            <p:cNvSpPr/>
            <p:nvPr/>
          </p:nvSpPr>
          <p:spPr>
            <a:xfrm>
              <a:off x="2486332" y="5887897"/>
              <a:ext cx="985619" cy="287289"/>
            </a:xfrm>
            <a:prstGeom prst="rect">
              <a:avLst/>
            </a:prstGeom>
            <a:solidFill>
              <a:schemeClr val="accent2"/>
            </a:solidFill>
            <a:ln w="9525" cap="flat" cmpd="sng" algn="ctr">
              <a:noFill/>
              <a:prstDash val="solid"/>
            </a:ln>
            <a:effectLst/>
          </p:spPr>
          <p:txBody>
            <a:bodyPr anchor="ctr"/>
            <a:lstStyle/>
            <a:p>
              <a:pPr algn="ctr">
                <a:defRPr/>
              </a:pPr>
              <a:r>
                <a:rPr lang="ru-RU" sz="1100" b="1" kern="0" dirty="0">
                  <a:solidFill>
                    <a:srgbClr val="000000"/>
                  </a:solidFill>
                  <a:latin typeface="Tahoma" pitchFamily="34" charset="0"/>
                  <a:ea typeface="Tahoma" pitchFamily="34" charset="0"/>
                  <a:cs typeface="Tahoma" pitchFamily="34" charset="0"/>
                </a:rPr>
                <a:t>Кастодиан</a:t>
              </a:r>
            </a:p>
          </p:txBody>
        </p:sp>
        <p:sp>
          <p:nvSpPr>
            <p:cNvPr id="81" name="Прямоугольник 80"/>
            <p:cNvSpPr/>
            <p:nvPr/>
          </p:nvSpPr>
          <p:spPr>
            <a:xfrm>
              <a:off x="3556069" y="5887897"/>
              <a:ext cx="984031" cy="287289"/>
            </a:xfrm>
            <a:prstGeom prst="rect">
              <a:avLst/>
            </a:prstGeom>
            <a:solidFill>
              <a:schemeClr val="accent2"/>
            </a:solidFill>
            <a:ln w="9525" cap="flat" cmpd="sng" algn="ctr">
              <a:noFill/>
              <a:prstDash val="solid"/>
            </a:ln>
            <a:effectLst/>
          </p:spPr>
          <p:txBody>
            <a:bodyPr anchor="ctr"/>
            <a:lstStyle/>
            <a:p>
              <a:pPr algn="ctr">
                <a:defRPr/>
              </a:pPr>
              <a:r>
                <a:rPr lang="ru-RU" sz="1100" b="1" kern="0" dirty="0">
                  <a:solidFill>
                    <a:srgbClr val="000000"/>
                  </a:solidFill>
                  <a:latin typeface="Tahoma" pitchFamily="34" charset="0"/>
                  <a:ea typeface="Tahoma" pitchFamily="34" charset="0"/>
                  <a:cs typeface="Tahoma" pitchFamily="34" charset="0"/>
                </a:rPr>
                <a:t>Кастодиан</a:t>
              </a:r>
            </a:p>
          </p:txBody>
        </p:sp>
        <p:cxnSp>
          <p:nvCxnSpPr>
            <p:cNvPr id="82" name="Прямая соединительная линия 81"/>
            <p:cNvCxnSpPr>
              <a:stCxn id="85" idx="2"/>
            </p:cNvCxnSpPr>
            <p:nvPr/>
          </p:nvCxnSpPr>
          <p:spPr>
            <a:xfrm>
              <a:off x="981717" y="4405426"/>
              <a:ext cx="1439543" cy="250782"/>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cxnSp>
          <p:nvCxnSpPr>
            <p:cNvPr id="83" name="Прямая соединительная линия 82"/>
            <p:cNvCxnSpPr>
              <a:stCxn id="86" idx="2"/>
            </p:cNvCxnSpPr>
            <p:nvPr/>
          </p:nvCxnSpPr>
          <p:spPr>
            <a:xfrm>
              <a:off x="2419672" y="4402252"/>
              <a:ext cx="1588" cy="253956"/>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cxnSp>
          <p:nvCxnSpPr>
            <p:cNvPr id="84" name="Прямая соединительная линия 83"/>
            <p:cNvCxnSpPr>
              <a:stCxn id="87" idx="2"/>
            </p:cNvCxnSpPr>
            <p:nvPr/>
          </p:nvCxnSpPr>
          <p:spPr>
            <a:xfrm flipH="1">
              <a:off x="2421260" y="4411775"/>
              <a:ext cx="1449065" cy="244433"/>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sp>
          <p:nvSpPr>
            <p:cNvPr id="85" name="Прямоугольник 84"/>
            <p:cNvSpPr/>
            <p:nvPr/>
          </p:nvSpPr>
          <p:spPr>
            <a:xfrm>
              <a:off x="334161" y="4116551"/>
              <a:ext cx="1296699" cy="288875"/>
            </a:xfrm>
            <a:prstGeom prst="rect">
              <a:avLst/>
            </a:prstGeom>
            <a:solidFill>
              <a:schemeClr val="accent4"/>
            </a:solidFill>
            <a:ln w="9525" cap="flat" cmpd="sng" algn="ctr">
              <a:noFill/>
              <a:prstDash val="solid"/>
            </a:ln>
            <a:effectLst/>
          </p:spPr>
          <p:txBody>
            <a:bodyPr anchor="ctr"/>
            <a:lstStyle/>
            <a:p>
              <a:pPr algn="ctr">
                <a:defRPr/>
              </a:pPr>
              <a:r>
                <a:rPr lang="ru-RU" sz="1050" b="1" kern="0" dirty="0">
                  <a:solidFill>
                    <a:srgbClr val="000000"/>
                  </a:solidFill>
                  <a:latin typeface="Tahoma" pitchFamily="34" charset="0"/>
                  <a:ea typeface="Tahoma" pitchFamily="34" charset="0"/>
                  <a:cs typeface="Tahoma" pitchFamily="34" charset="0"/>
                </a:rPr>
                <a:t>Регистратор</a:t>
              </a:r>
            </a:p>
          </p:txBody>
        </p:sp>
        <p:sp>
          <p:nvSpPr>
            <p:cNvPr id="86" name="Прямоугольник 85"/>
            <p:cNvSpPr/>
            <p:nvPr/>
          </p:nvSpPr>
          <p:spPr>
            <a:xfrm>
              <a:off x="1772116" y="4114964"/>
              <a:ext cx="1296699" cy="287288"/>
            </a:xfrm>
            <a:prstGeom prst="rect">
              <a:avLst/>
            </a:prstGeom>
            <a:solidFill>
              <a:schemeClr val="accent4"/>
            </a:solidFill>
            <a:ln w="9525" cap="flat" cmpd="sng" algn="ctr">
              <a:noFill/>
              <a:prstDash val="solid"/>
            </a:ln>
            <a:effectLst/>
          </p:spPr>
          <p:txBody>
            <a:bodyPr anchor="ctr"/>
            <a:lstStyle/>
            <a:p>
              <a:pPr algn="ctr">
                <a:defRPr/>
              </a:pPr>
              <a:r>
                <a:rPr lang="ru-RU" sz="1050" b="1" kern="0" dirty="0">
                  <a:solidFill>
                    <a:srgbClr val="000000"/>
                  </a:solidFill>
                  <a:latin typeface="Tahoma" pitchFamily="34" charset="0"/>
                  <a:ea typeface="Tahoma" pitchFamily="34" charset="0"/>
                  <a:cs typeface="Tahoma" pitchFamily="34" charset="0"/>
                </a:rPr>
                <a:t>Регистратор</a:t>
              </a:r>
            </a:p>
          </p:txBody>
        </p:sp>
        <p:sp>
          <p:nvSpPr>
            <p:cNvPr id="87" name="Прямоугольник 86"/>
            <p:cNvSpPr/>
            <p:nvPr/>
          </p:nvSpPr>
          <p:spPr>
            <a:xfrm>
              <a:off x="3222768" y="4122900"/>
              <a:ext cx="1296699" cy="288875"/>
            </a:xfrm>
            <a:prstGeom prst="rect">
              <a:avLst/>
            </a:prstGeom>
            <a:solidFill>
              <a:schemeClr val="accent4"/>
            </a:solidFill>
            <a:ln w="9525" cap="flat" cmpd="sng" algn="ctr">
              <a:noFill/>
              <a:prstDash val="solid"/>
            </a:ln>
            <a:effectLst/>
          </p:spPr>
          <p:txBody>
            <a:bodyPr anchor="ctr"/>
            <a:lstStyle/>
            <a:p>
              <a:pPr algn="ctr">
                <a:defRPr/>
              </a:pPr>
              <a:r>
                <a:rPr lang="ru-RU" sz="1050" b="1" kern="0" dirty="0">
                  <a:solidFill>
                    <a:srgbClr val="000000"/>
                  </a:solidFill>
                  <a:latin typeface="Tahoma" pitchFamily="34" charset="0"/>
                  <a:ea typeface="Tahoma" pitchFamily="34" charset="0"/>
                  <a:cs typeface="Tahoma" pitchFamily="34" charset="0"/>
                </a:rPr>
                <a:t>Регистратор</a:t>
              </a:r>
            </a:p>
          </p:txBody>
        </p:sp>
        <p:cxnSp>
          <p:nvCxnSpPr>
            <p:cNvPr id="88" name="Прямая соединительная линия 87"/>
            <p:cNvCxnSpPr>
              <a:stCxn id="78" idx="0"/>
            </p:cNvCxnSpPr>
            <p:nvPr/>
          </p:nvCxnSpPr>
          <p:spPr>
            <a:xfrm flipV="1">
              <a:off x="826177" y="5440299"/>
              <a:ext cx="1595083" cy="450773"/>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cxnSp>
          <p:nvCxnSpPr>
            <p:cNvPr id="89" name="Прямая соединительная линия 88"/>
            <p:cNvCxnSpPr>
              <a:stCxn id="79" idx="0"/>
            </p:cNvCxnSpPr>
            <p:nvPr/>
          </p:nvCxnSpPr>
          <p:spPr>
            <a:xfrm flipV="1">
              <a:off x="1894327" y="5440299"/>
              <a:ext cx="526933" cy="450773"/>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cxnSp>
          <p:nvCxnSpPr>
            <p:cNvPr id="90" name="Прямая соединительная линия 89"/>
            <p:cNvCxnSpPr>
              <a:stCxn id="80" idx="0"/>
            </p:cNvCxnSpPr>
            <p:nvPr/>
          </p:nvCxnSpPr>
          <p:spPr>
            <a:xfrm flipH="1" flipV="1">
              <a:off x="2421260" y="5440299"/>
              <a:ext cx="558676" cy="447598"/>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cxnSp>
          <p:nvCxnSpPr>
            <p:cNvPr id="91" name="Прямая соединительная линия 90"/>
            <p:cNvCxnSpPr>
              <a:stCxn id="81" idx="0"/>
            </p:cNvCxnSpPr>
            <p:nvPr/>
          </p:nvCxnSpPr>
          <p:spPr>
            <a:xfrm flipH="1" flipV="1">
              <a:off x="2421260" y="5440299"/>
              <a:ext cx="1626825" cy="447598"/>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grpSp>
      <p:grpSp>
        <p:nvGrpSpPr>
          <p:cNvPr id="4" name="Группа 3"/>
          <p:cNvGrpSpPr/>
          <p:nvPr/>
        </p:nvGrpSpPr>
        <p:grpSpPr>
          <a:xfrm>
            <a:off x="1253353" y="1900009"/>
            <a:ext cx="4205288" cy="1918494"/>
            <a:chOff x="1253353" y="1791494"/>
            <a:chExt cx="4205288" cy="2062163"/>
          </a:xfrm>
        </p:grpSpPr>
        <p:cxnSp>
          <p:nvCxnSpPr>
            <p:cNvPr id="53" name="Прямая соединительная линия 52"/>
            <p:cNvCxnSpPr>
              <a:stCxn id="59" idx="0"/>
              <a:endCxn id="66" idx="2"/>
            </p:cNvCxnSpPr>
            <p:nvPr/>
          </p:nvCxnSpPr>
          <p:spPr>
            <a:xfrm flipH="1" flipV="1">
              <a:off x="4790307" y="2086772"/>
              <a:ext cx="176213" cy="1476375"/>
            </a:xfrm>
            <a:prstGeom prst="line">
              <a:avLst/>
            </a:prstGeom>
            <a:noFill/>
            <a:ln w="3175" cap="flat" cmpd="sng" algn="ctr">
              <a:solidFill>
                <a:srgbClr val="606F8C"/>
              </a:solidFill>
              <a:prstDash val="solid"/>
            </a:ln>
            <a:effectLst/>
          </p:spPr>
        </p:cxnSp>
        <p:cxnSp>
          <p:nvCxnSpPr>
            <p:cNvPr id="54" name="Прямая соединительная линия 53"/>
            <p:cNvCxnSpPr>
              <a:stCxn id="60" idx="0"/>
              <a:endCxn id="64" idx="2"/>
            </p:cNvCxnSpPr>
            <p:nvPr/>
          </p:nvCxnSpPr>
          <p:spPr>
            <a:xfrm flipH="1" flipV="1">
              <a:off x="1901053" y="2080421"/>
              <a:ext cx="2535238" cy="790575"/>
            </a:xfrm>
            <a:prstGeom prst="line">
              <a:avLst/>
            </a:prstGeom>
            <a:noFill/>
            <a:ln w="3175" cap="flat" cmpd="sng" algn="ctr">
              <a:solidFill>
                <a:srgbClr val="606F8C"/>
              </a:solidFill>
              <a:prstDash val="solid"/>
            </a:ln>
            <a:effectLst/>
          </p:spPr>
        </p:cxnSp>
        <p:cxnSp>
          <p:nvCxnSpPr>
            <p:cNvPr id="55" name="Прямая соединительная линия 54"/>
            <p:cNvCxnSpPr>
              <a:stCxn id="60" idx="0"/>
              <a:endCxn id="65" idx="2"/>
            </p:cNvCxnSpPr>
            <p:nvPr/>
          </p:nvCxnSpPr>
          <p:spPr>
            <a:xfrm flipH="1" flipV="1">
              <a:off x="3339332" y="2078832"/>
              <a:ext cx="1096963" cy="792162"/>
            </a:xfrm>
            <a:prstGeom prst="line">
              <a:avLst/>
            </a:prstGeom>
            <a:noFill/>
            <a:ln w="3175" cap="flat" cmpd="sng" algn="ctr">
              <a:solidFill>
                <a:srgbClr val="606F8C"/>
              </a:solidFill>
              <a:prstDash val="solid"/>
            </a:ln>
            <a:effectLst/>
          </p:spPr>
        </p:cxnSp>
        <p:sp>
          <p:nvSpPr>
            <p:cNvPr id="56" name="Прямоугольник 55"/>
            <p:cNvSpPr/>
            <p:nvPr/>
          </p:nvSpPr>
          <p:spPr>
            <a:xfrm>
              <a:off x="1253353" y="3566319"/>
              <a:ext cx="984250" cy="287338"/>
            </a:xfrm>
            <a:prstGeom prst="rect">
              <a:avLst/>
            </a:prstGeom>
            <a:solidFill>
              <a:schemeClr val="accent2"/>
            </a:solidFill>
            <a:ln w="9525" cap="flat" cmpd="sng" algn="ctr">
              <a:noFill/>
              <a:prstDash val="solid"/>
            </a:ln>
            <a:effectLst/>
          </p:spPr>
          <p:txBody>
            <a:bodyPr anchor="ctr"/>
            <a:lstStyle/>
            <a:p>
              <a:pPr algn="ctr">
                <a:defRPr/>
              </a:pPr>
              <a:r>
                <a:rPr lang="ru-RU" sz="1100" b="1" kern="0" dirty="0">
                  <a:solidFill>
                    <a:srgbClr val="000000"/>
                  </a:solidFill>
                  <a:latin typeface="Tahoma" pitchFamily="34" charset="0"/>
                  <a:ea typeface="Tahoma" pitchFamily="34" charset="0"/>
                  <a:cs typeface="Tahoma" pitchFamily="34" charset="0"/>
                </a:rPr>
                <a:t>Кастодиан</a:t>
              </a:r>
            </a:p>
          </p:txBody>
        </p:sp>
        <p:sp>
          <p:nvSpPr>
            <p:cNvPr id="57" name="Прямоугольник 56"/>
            <p:cNvSpPr/>
            <p:nvPr/>
          </p:nvSpPr>
          <p:spPr>
            <a:xfrm>
              <a:off x="2321744" y="3566319"/>
              <a:ext cx="984250" cy="287338"/>
            </a:xfrm>
            <a:prstGeom prst="rect">
              <a:avLst/>
            </a:prstGeom>
            <a:solidFill>
              <a:schemeClr val="accent2"/>
            </a:solidFill>
            <a:ln w="9525" cap="flat" cmpd="sng" algn="ctr">
              <a:noFill/>
              <a:prstDash val="solid"/>
            </a:ln>
            <a:effectLst/>
          </p:spPr>
          <p:txBody>
            <a:bodyPr anchor="ctr"/>
            <a:lstStyle/>
            <a:p>
              <a:pPr algn="ctr">
                <a:defRPr/>
              </a:pPr>
              <a:r>
                <a:rPr lang="ru-RU" sz="1100" b="1" kern="0" dirty="0">
                  <a:solidFill>
                    <a:srgbClr val="000000"/>
                  </a:solidFill>
                  <a:latin typeface="Tahoma" pitchFamily="34" charset="0"/>
                  <a:ea typeface="Tahoma" pitchFamily="34" charset="0"/>
                  <a:cs typeface="Tahoma" pitchFamily="34" charset="0"/>
                </a:rPr>
                <a:t>Кастодиан</a:t>
              </a:r>
            </a:p>
          </p:txBody>
        </p:sp>
        <p:sp>
          <p:nvSpPr>
            <p:cNvPr id="58" name="Прямоугольник 57"/>
            <p:cNvSpPr/>
            <p:nvPr/>
          </p:nvSpPr>
          <p:spPr>
            <a:xfrm>
              <a:off x="3406004" y="3563152"/>
              <a:ext cx="984250" cy="288925"/>
            </a:xfrm>
            <a:prstGeom prst="rect">
              <a:avLst/>
            </a:prstGeom>
            <a:solidFill>
              <a:schemeClr val="accent2"/>
            </a:solidFill>
            <a:ln w="9525" cap="flat" cmpd="sng" algn="ctr">
              <a:noFill/>
              <a:prstDash val="solid"/>
            </a:ln>
            <a:effectLst/>
          </p:spPr>
          <p:txBody>
            <a:bodyPr anchor="ctr"/>
            <a:lstStyle/>
            <a:p>
              <a:pPr algn="ctr">
                <a:defRPr/>
              </a:pPr>
              <a:r>
                <a:rPr lang="ru-RU" sz="1100" b="1" kern="0" dirty="0">
                  <a:solidFill>
                    <a:srgbClr val="000000"/>
                  </a:solidFill>
                  <a:latin typeface="Tahoma" pitchFamily="34" charset="0"/>
                  <a:ea typeface="Tahoma" pitchFamily="34" charset="0"/>
                  <a:cs typeface="Tahoma" pitchFamily="34" charset="0"/>
                </a:rPr>
                <a:t>Кастодиан</a:t>
              </a:r>
            </a:p>
          </p:txBody>
        </p:sp>
        <p:sp>
          <p:nvSpPr>
            <p:cNvPr id="59" name="Прямоугольник 58"/>
            <p:cNvSpPr/>
            <p:nvPr/>
          </p:nvSpPr>
          <p:spPr>
            <a:xfrm>
              <a:off x="4474391" y="3563152"/>
              <a:ext cx="984250" cy="288925"/>
            </a:xfrm>
            <a:prstGeom prst="rect">
              <a:avLst/>
            </a:prstGeom>
            <a:solidFill>
              <a:schemeClr val="accent2"/>
            </a:solidFill>
            <a:ln w="9525" cap="flat" cmpd="sng" algn="ctr">
              <a:noFill/>
              <a:prstDash val="solid"/>
            </a:ln>
            <a:effectLst/>
          </p:spPr>
          <p:txBody>
            <a:bodyPr anchor="ctr"/>
            <a:lstStyle/>
            <a:p>
              <a:pPr algn="ctr">
                <a:defRPr/>
              </a:pPr>
              <a:r>
                <a:rPr lang="ru-RU" sz="1100" b="1" kern="0" dirty="0">
                  <a:solidFill>
                    <a:srgbClr val="000000"/>
                  </a:solidFill>
                  <a:latin typeface="Tahoma" pitchFamily="34" charset="0"/>
                  <a:ea typeface="Tahoma" pitchFamily="34" charset="0"/>
                  <a:cs typeface="Tahoma" pitchFamily="34" charset="0"/>
                </a:rPr>
                <a:t>Кастодиан</a:t>
              </a:r>
            </a:p>
          </p:txBody>
        </p:sp>
        <p:sp>
          <p:nvSpPr>
            <p:cNvPr id="60" name="Прямоугольник 59"/>
            <p:cNvSpPr/>
            <p:nvPr/>
          </p:nvSpPr>
          <p:spPr>
            <a:xfrm>
              <a:off x="4056882" y="2871002"/>
              <a:ext cx="760413" cy="360363"/>
            </a:xfrm>
            <a:prstGeom prst="rect">
              <a:avLst/>
            </a:prstGeom>
            <a:solidFill>
              <a:schemeClr val="accent1"/>
            </a:solidFill>
            <a:ln w="9525" cap="flat" cmpd="sng" algn="ctr">
              <a:noFill/>
              <a:prstDash val="solid"/>
            </a:ln>
            <a:effectLst/>
          </p:spPr>
          <p:txBody>
            <a:bodyPr anchor="ctr"/>
            <a:lstStyle/>
            <a:p>
              <a:pPr algn="ctr">
                <a:defRPr/>
              </a:pPr>
              <a:r>
                <a:rPr lang="ru-RU" sz="1600" b="1" kern="0" dirty="0">
                  <a:solidFill>
                    <a:srgbClr val="000000"/>
                  </a:solidFill>
                  <a:latin typeface="Tahoma" pitchFamily="34" charset="0"/>
                  <a:ea typeface="Tahoma" pitchFamily="34" charset="0"/>
                  <a:cs typeface="Tahoma" pitchFamily="34" charset="0"/>
                </a:rPr>
                <a:t>ДКК</a:t>
              </a:r>
            </a:p>
          </p:txBody>
        </p:sp>
        <p:cxnSp>
          <p:nvCxnSpPr>
            <p:cNvPr id="61" name="Прямая соединительная линия 60"/>
            <p:cNvCxnSpPr>
              <a:stCxn id="64" idx="2"/>
            </p:cNvCxnSpPr>
            <p:nvPr/>
          </p:nvCxnSpPr>
          <p:spPr>
            <a:xfrm>
              <a:off x="1901057" y="2080427"/>
              <a:ext cx="1438275" cy="250825"/>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cxnSp>
          <p:nvCxnSpPr>
            <p:cNvPr id="62" name="Прямая соединительная линия 61"/>
            <p:cNvCxnSpPr>
              <a:stCxn id="65" idx="2"/>
            </p:cNvCxnSpPr>
            <p:nvPr/>
          </p:nvCxnSpPr>
          <p:spPr>
            <a:xfrm>
              <a:off x="3339328" y="2078832"/>
              <a:ext cx="0" cy="252412"/>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cxnSp>
          <p:nvCxnSpPr>
            <p:cNvPr id="63" name="Прямая соединительная линия 62"/>
            <p:cNvCxnSpPr>
              <a:stCxn id="66" idx="2"/>
            </p:cNvCxnSpPr>
            <p:nvPr/>
          </p:nvCxnSpPr>
          <p:spPr>
            <a:xfrm flipH="1">
              <a:off x="3339328" y="2086777"/>
              <a:ext cx="1450975" cy="244475"/>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sp>
          <p:nvSpPr>
            <p:cNvPr id="64" name="Прямоугольник 63"/>
            <p:cNvSpPr/>
            <p:nvPr/>
          </p:nvSpPr>
          <p:spPr>
            <a:xfrm>
              <a:off x="1253353" y="1793090"/>
              <a:ext cx="1295400" cy="287337"/>
            </a:xfrm>
            <a:prstGeom prst="rect">
              <a:avLst/>
            </a:prstGeom>
            <a:solidFill>
              <a:schemeClr val="accent4"/>
            </a:solidFill>
            <a:ln w="9525" cap="flat" cmpd="sng" algn="ctr">
              <a:noFill/>
              <a:prstDash val="solid"/>
            </a:ln>
            <a:effectLst/>
          </p:spPr>
          <p:txBody>
            <a:bodyPr anchor="ctr"/>
            <a:lstStyle/>
            <a:p>
              <a:pPr algn="ctr">
                <a:defRPr/>
              </a:pPr>
              <a:r>
                <a:rPr lang="ru-RU" sz="1050" b="1" kern="0" dirty="0">
                  <a:solidFill>
                    <a:srgbClr val="000000"/>
                  </a:solidFill>
                  <a:latin typeface="Tahoma" pitchFamily="34" charset="0"/>
                  <a:ea typeface="Tahoma" pitchFamily="34" charset="0"/>
                  <a:cs typeface="Tahoma" pitchFamily="34" charset="0"/>
                </a:rPr>
                <a:t>Регистратор</a:t>
              </a:r>
            </a:p>
          </p:txBody>
        </p:sp>
        <p:sp>
          <p:nvSpPr>
            <p:cNvPr id="65" name="Прямоугольник 64"/>
            <p:cNvSpPr/>
            <p:nvPr/>
          </p:nvSpPr>
          <p:spPr>
            <a:xfrm>
              <a:off x="2691628" y="1791494"/>
              <a:ext cx="1295400" cy="287338"/>
            </a:xfrm>
            <a:prstGeom prst="rect">
              <a:avLst/>
            </a:prstGeom>
            <a:solidFill>
              <a:schemeClr val="accent4"/>
            </a:solidFill>
            <a:ln w="9525" cap="flat" cmpd="sng" algn="ctr">
              <a:noFill/>
              <a:prstDash val="solid"/>
            </a:ln>
            <a:effectLst/>
          </p:spPr>
          <p:txBody>
            <a:bodyPr anchor="ctr"/>
            <a:lstStyle/>
            <a:p>
              <a:pPr algn="ctr">
                <a:defRPr/>
              </a:pPr>
              <a:r>
                <a:rPr lang="ru-RU" sz="1050" b="1" kern="0" dirty="0">
                  <a:solidFill>
                    <a:srgbClr val="000000"/>
                  </a:solidFill>
                  <a:latin typeface="Tahoma" pitchFamily="34" charset="0"/>
                  <a:ea typeface="Tahoma" pitchFamily="34" charset="0"/>
                  <a:cs typeface="Tahoma" pitchFamily="34" charset="0"/>
                </a:rPr>
                <a:t>Регистратор</a:t>
              </a:r>
            </a:p>
          </p:txBody>
        </p:sp>
        <p:sp>
          <p:nvSpPr>
            <p:cNvPr id="66" name="Прямоугольник 65"/>
            <p:cNvSpPr/>
            <p:nvPr/>
          </p:nvSpPr>
          <p:spPr>
            <a:xfrm>
              <a:off x="4141020" y="1799440"/>
              <a:ext cx="1296987" cy="287337"/>
            </a:xfrm>
            <a:prstGeom prst="rect">
              <a:avLst/>
            </a:prstGeom>
            <a:solidFill>
              <a:schemeClr val="accent4"/>
            </a:solidFill>
            <a:ln w="9525" cap="flat" cmpd="sng" algn="ctr">
              <a:noFill/>
              <a:prstDash val="solid"/>
            </a:ln>
            <a:effectLst/>
          </p:spPr>
          <p:txBody>
            <a:bodyPr anchor="ctr"/>
            <a:lstStyle/>
            <a:p>
              <a:pPr algn="ctr">
                <a:defRPr/>
              </a:pPr>
              <a:r>
                <a:rPr lang="ru-RU" sz="1050" b="1" kern="0" dirty="0">
                  <a:solidFill>
                    <a:srgbClr val="000000"/>
                  </a:solidFill>
                  <a:latin typeface="Tahoma" pitchFamily="34" charset="0"/>
                  <a:ea typeface="Tahoma" pitchFamily="34" charset="0"/>
                  <a:cs typeface="Tahoma" pitchFamily="34" charset="0"/>
                </a:rPr>
                <a:t>Регистратор</a:t>
              </a:r>
            </a:p>
          </p:txBody>
        </p:sp>
        <p:cxnSp>
          <p:nvCxnSpPr>
            <p:cNvPr id="67" name="Прямая соединительная линия 66"/>
            <p:cNvCxnSpPr>
              <a:stCxn id="56" idx="0"/>
            </p:cNvCxnSpPr>
            <p:nvPr/>
          </p:nvCxnSpPr>
          <p:spPr>
            <a:xfrm flipV="1">
              <a:off x="1745480" y="3115469"/>
              <a:ext cx="1593850" cy="450850"/>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cxnSp>
          <p:nvCxnSpPr>
            <p:cNvPr id="68" name="Прямая соединительная линия 67"/>
            <p:cNvCxnSpPr>
              <a:stCxn id="57" idx="0"/>
            </p:cNvCxnSpPr>
            <p:nvPr/>
          </p:nvCxnSpPr>
          <p:spPr>
            <a:xfrm flipV="1">
              <a:off x="2813866" y="3115469"/>
              <a:ext cx="525462" cy="450850"/>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cxnSp>
          <p:nvCxnSpPr>
            <p:cNvPr id="69" name="Прямая соединительная линия 68"/>
            <p:cNvCxnSpPr>
              <a:stCxn id="58" idx="0"/>
            </p:cNvCxnSpPr>
            <p:nvPr/>
          </p:nvCxnSpPr>
          <p:spPr>
            <a:xfrm flipH="1" flipV="1">
              <a:off x="3339332" y="3115477"/>
              <a:ext cx="558800" cy="447675"/>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cxnSp>
          <p:nvCxnSpPr>
            <p:cNvPr id="70" name="Прямая соединительная линия 69"/>
            <p:cNvCxnSpPr>
              <a:stCxn id="59" idx="0"/>
            </p:cNvCxnSpPr>
            <p:nvPr/>
          </p:nvCxnSpPr>
          <p:spPr>
            <a:xfrm flipH="1" flipV="1">
              <a:off x="3339331" y="3115477"/>
              <a:ext cx="1627188" cy="447675"/>
            </a:xfrm>
            <a:prstGeom prst="line">
              <a:avLst/>
            </a:prstGeom>
            <a:noFill/>
            <a:ln w="25400" cap="flat" cmpd="sng" algn="ctr">
              <a:solidFill>
                <a:srgbClr val="606F8C"/>
              </a:solidFill>
              <a:prstDash val="solid"/>
            </a:ln>
            <a:effectLst>
              <a:outerShdw blurRad="40000" dist="20000" dir="5400000" rotWithShape="0">
                <a:srgbClr val="000000">
                  <a:alpha val="38000"/>
                </a:srgbClr>
              </a:outerShdw>
            </a:effectLst>
          </p:spPr>
        </p:cxnSp>
        <p:cxnSp>
          <p:nvCxnSpPr>
            <p:cNvPr id="71" name="Прямая соединительная линия 70"/>
            <p:cNvCxnSpPr>
              <a:stCxn id="56" idx="0"/>
              <a:endCxn id="64" idx="2"/>
            </p:cNvCxnSpPr>
            <p:nvPr/>
          </p:nvCxnSpPr>
          <p:spPr>
            <a:xfrm flipV="1">
              <a:off x="1745478" y="2080419"/>
              <a:ext cx="155575" cy="1485900"/>
            </a:xfrm>
            <a:prstGeom prst="line">
              <a:avLst/>
            </a:prstGeom>
            <a:noFill/>
            <a:ln w="3175" cap="flat" cmpd="sng" algn="ctr">
              <a:solidFill>
                <a:srgbClr val="606F8C"/>
              </a:solidFill>
              <a:prstDash val="solid"/>
            </a:ln>
            <a:effectLst/>
          </p:spPr>
        </p:cxnSp>
        <p:cxnSp>
          <p:nvCxnSpPr>
            <p:cNvPr id="72" name="Прямая соединительная линия 71"/>
            <p:cNvCxnSpPr>
              <a:stCxn id="57" idx="0"/>
              <a:endCxn id="64" idx="2"/>
            </p:cNvCxnSpPr>
            <p:nvPr/>
          </p:nvCxnSpPr>
          <p:spPr>
            <a:xfrm flipH="1" flipV="1">
              <a:off x="1901057" y="2080419"/>
              <a:ext cx="912813" cy="1485900"/>
            </a:xfrm>
            <a:prstGeom prst="line">
              <a:avLst/>
            </a:prstGeom>
            <a:noFill/>
            <a:ln w="3175" cap="flat" cmpd="sng" algn="ctr">
              <a:solidFill>
                <a:srgbClr val="606F8C"/>
              </a:solidFill>
              <a:prstDash val="solid"/>
            </a:ln>
            <a:effectLst/>
          </p:spPr>
        </p:cxnSp>
        <p:cxnSp>
          <p:nvCxnSpPr>
            <p:cNvPr id="73" name="Прямая соединительная линия 72"/>
            <p:cNvCxnSpPr>
              <a:stCxn id="60" idx="0"/>
              <a:endCxn id="66" idx="2"/>
            </p:cNvCxnSpPr>
            <p:nvPr/>
          </p:nvCxnSpPr>
          <p:spPr>
            <a:xfrm flipV="1">
              <a:off x="4436291" y="2086769"/>
              <a:ext cx="354012" cy="784225"/>
            </a:xfrm>
            <a:prstGeom prst="line">
              <a:avLst/>
            </a:prstGeom>
            <a:noFill/>
            <a:ln w="3175" cap="flat" cmpd="sng" algn="ctr">
              <a:solidFill>
                <a:srgbClr val="606F8C"/>
              </a:solidFill>
              <a:prstDash val="solid"/>
            </a:ln>
            <a:effectLst/>
          </p:spPr>
        </p:cxnSp>
        <p:cxnSp>
          <p:nvCxnSpPr>
            <p:cNvPr id="74" name="Прямая соединительная линия 73"/>
            <p:cNvCxnSpPr>
              <a:stCxn id="59" idx="0"/>
              <a:endCxn id="60" idx="2"/>
            </p:cNvCxnSpPr>
            <p:nvPr/>
          </p:nvCxnSpPr>
          <p:spPr>
            <a:xfrm flipH="1" flipV="1">
              <a:off x="4436291" y="3231365"/>
              <a:ext cx="530225" cy="331787"/>
            </a:xfrm>
            <a:prstGeom prst="line">
              <a:avLst/>
            </a:prstGeom>
            <a:noFill/>
            <a:ln w="3175" cap="flat" cmpd="sng" algn="ctr">
              <a:solidFill>
                <a:srgbClr val="606F8C"/>
              </a:solidFill>
              <a:prstDash val="solid"/>
            </a:ln>
            <a:effectLst/>
          </p:spPr>
        </p:cxnSp>
        <p:cxnSp>
          <p:nvCxnSpPr>
            <p:cNvPr id="75" name="Прямая соединительная линия 74"/>
            <p:cNvCxnSpPr>
              <a:stCxn id="58" idx="0"/>
              <a:endCxn id="60" idx="2"/>
            </p:cNvCxnSpPr>
            <p:nvPr/>
          </p:nvCxnSpPr>
          <p:spPr>
            <a:xfrm flipV="1">
              <a:off x="3898130" y="3231365"/>
              <a:ext cx="538163" cy="331787"/>
            </a:xfrm>
            <a:prstGeom prst="line">
              <a:avLst/>
            </a:prstGeom>
            <a:noFill/>
            <a:ln w="3175" cap="flat" cmpd="sng" algn="ctr">
              <a:solidFill>
                <a:srgbClr val="606F8C"/>
              </a:solidFill>
              <a:prstDash val="solid"/>
            </a:ln>
            <a:effectLst/>
          </p:spPr>
        </p:cxnSp>
        <p:cxnSp>
          <p:nvCxnSpPr>
            <p:cNvPr id="76" name="Прямая соединительная линия 75"/>
            <p:cNvCxnSpPr>
              <a:stCxn id="57" idx="0"/>
              <a:endCxn id="60" idx="2"/>
            </p:cNvCxnSpPr>
            <p:nvPr/>
          </p:nvCxnSpPr>
          <p:spPr>
            <a:xfrm flipV="1">
              <a:off x="2813870" y="3231357"/>
              <a:ext cx="1622425" cy="334962"/>
            </a:xfrm>
            <a:prstGeom prst="line">
              <a:avLst/>
            </a:prstGeom>
            <a:noFill/>
            <a:ln w="3175" cap="flat" cmpd="sng" algn="ctr">
              <a:solidFill>
                <a:srgbClr val="606F8C"/>
              </a:solidFill>
              <a:prstDash val="solid"/>
            </a:ln>
            <a:effectLst/>
          </p:spPr>
        </p:cxnSp>
        <p:pic>
          <p:nvPicPr>
            <p:cNvPr id="92" name="Picture 2" descr="http://www.nsd.ru/common/img/logo_nrd_en.png"/>
            <p:cNvPicPr>
              <a:picLocks noChangeAspect="1" noChangeArrowheads="1"/>
            </p:cNvPicPr>
            <p:nvPr/>
          </p:nvPicPr>
          <p:blipFill>
            <a:blip r:embed="rId2" cstate="print"/>
            <a:srcRect b="14362"/>
            <a:stretch>
              <a:fillRect/>
            </a:stretch>
          </p:blipFill>
          <p:spPr bwMode="auto">
            <a:xfrm>
              <a:off x="2717032" y="2331245"/>
              <a:ext cx="1254125" cy="784225"/>
            </a:xfrm>
            <a:prstGeom prst="rect">
              <a:avLst/>
            </a:prstGeom>
            <a:noFill/>
            <a:ln w="9525">
              <a:solidFill>
                <a:srgbClr val="5D758B"/>
              </a:solidFill>
              <a:miter lim="800000"/>
              <a:headEnd/>
              <a:tailEnd/>
            </a:ln>
          </p:spPr>
        </p:pic>
      </p:grpSp>
      <p:pic>
        <p:nvPicPr>
          <p:cNvPr id="93" name="Picture 2" descr="http://www.nsd.ru/common/img/logo_nrd_en.png"/>
          <p:cNvPicPr>
            <a:picLocks noChangeAspect="1" noChangeArrowheads="1"/>
          </p:cNvPicPr>
          <p:nvPr/>
        </p:nvPicPr>
        <p:blipFill>
          <a:blip r:embed="rId2" cstate="print"/>
          <a:srcRect b="14362"/>
          <a:stretch>
            <a:fillRect/>
          </a:stretch>
        </p:blipFill>
        <p:spPr bwMode="auto">
          <a:xfrm>
            <a:off x="2721791" y="4955390"/>
            <a:ext cx="1255712" cy="784225"/>
          </a:xfrm>
          <a:prstGeom prst="rect">
            <a:avLst/>
          </a:prstGeom>
          <a:noFill/>
          <a:ln w="9525">
            <a:solidFill>
              <a:srgbClr val="5D758B"/>
            </a:solidFill>
            <a:miter lim="800000"/>
            <a:headEnd/>
            <a:tailEnd/>
          </a:ln>
        </p:spPr>
      </p:pic>
      <p:sp>
        <p:nvSpPr>
          <p:cNvPr id="2" name="Заголовок 1"/>
          <p:cNvSpPr>
            <a:spLocks noGrp="1"/>
          </p:cNvSpPr>
          <p:nvPr>
            <p:ph type="title"/>
          </p:nvPr>
        </p:nvSpPr>
        <p:spPr/>
        <p:txBody>
          <a:bodyPr/>
          <a:lstStyle/>
          <a:p>
            <a:r>
              <a:rPr lang="ru-RU" b="1" dirty="0" smtClean="0"/>
              <a:t>НРД – ЦЕНТРАЛЬНЫЙ ДЕПОЗИТАРИЙ</a:t>
            </a:r>
            <a:r>
              <a:rPr lang="ru-RU" dirty="0" smtClean="0"/>
              <a:t/>
            </a:r>
            <a:br>
              <a:rPr lang="ru-RU" dirty="0" smtClean="0"/>
            </a:br>
            <a:r>
              <a:rPr lang="ru-RU" dirty="0" smtClean="0"/>
              <a:t>В РОССИИ</a:t>
            </a:r>
            <a:endParaRPr lang="ru-RU" dirty="0"/>
          </a:p>
        </p:txBody>
      </p:sp>
    </p:spTree>
    <p:extLst>
      <p:ext uri="{BB962C8B-B14F-4D97-AF65-F5344CB8AC3E}">
        <p14:creationId xmlns:p14="http://schemas.microsoft.com/office/powerpoint/2010/main" val="38063904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5461198" y="2117893"/>
            <a:ext cx="3373050" cy="3762568"/>
          </a:xfrm>
          <a:prstGeom prst="rect">
            <a:avLst/>
          </a:prstGeom>
        </p:spPr>
        <p:txBody>
          <a:bodyPr wrap="square">
            <a:spAutoFit/>
          </a:bodyPr>
          <a:lstStyle/>
          <a:p>
            <a:pPr>
              <a:spcBef>
                <a:spcPts val="300"/>
              </a:spcBef>
              <a:spcAft>
                <a:spcPts val="300"/>
              </a:spcAft>
            </a:pPr>
            <a:r>
              <a:rPr lang="ru-RU" sz="1200" b="1" dirty="0" err="1">
                <a:solidFill>
                  <a:srgbClr val="000000"/>
                </a:solidFill>
                <a:cs typeface="Tahoma" pitchFamily="34" charset="0"/>
              </a:rPr>
              <a:t>Euroclear</a:t>
            </a:r>
            <a:endParaRPr lang="ru-RU" sz="1200" b="1" dirty="0">
              <a:solidFill>
                <a:srgbClr val="000000"/>
              </a:solidFill>
              <a:cs typeface="Tahoma" pitchFamily="34" charset="0"/>
            </a:endParaRP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smtClean="0">
                <a:latin typeface="Tahoma" pitchFamily="34" charset="0"/>
                <a:ea typeface="Tahoma" pitchFamily="34" charset="0"/>
                <a:cs typeface="Tahoma" pitchFamily="34" charset="0"/>
              </a:rPr>
              <a:t>27 декабря</a:t>
            </a:r>
            <a:r>
              <a:rPr lang="en-US" sz="1100" dirty="0" smtClean="0">
                <a:latin typeface="Tahoma" pitchFamily="34" charset="0"/>
                <a:ea typeface="Tahoma" pitchFamily="34" charset="0"/>
                <a:cs typeface="Tahoma" pitchFamily="34" charset="0"/>
              </a:rPr>
              <a:t> 2012</a:t>
            </a:r>
            <a:r>
              <a:rPr lang="ru-RU" sz="1100" dirty="0" smtClean="0">
                <a:latin typeface="Tahoma" pitchFamily="34" charset="0"/>
                <a:ea typeface="Tahoma" pitchFamily="34" charset="0"/>
                <a:cs typeface="Tahoma" pitchFamily="34" charset="0"/>
              </a:rPr>
              <a:t> – открыт счет номинального держател</a:t>
            </a:r>
            <a:r>
              <a:rPr lang="ru-RU" sz="1100" dirty="0">
                <a:latin typeface="Tahoma" pitchFamily="34" charset="0"/>
                <a:ea typeface="Tahoma" pitchFamily="34" charset="0"/>
                <a:cs typeface="Tahoma" pitchFamily="34" charset="0"/>
              </a:rPr>
              <a:t>я</a:t>
            </a: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smtClean="0">
                <a:latin typeface="Tahoma" pitchFamily="34" charset="0"/>
                <a:ea typeface="Tahoma" pitchFamily="34" charset="0"/>
                <a:cs typeface="Tahoma" pitchFamily="34" charset="0"/>
              </a:rPr>
              <a:t>С 7 февраля 2013 – расчеты по операциям с ОФЗ на внебиржевом </a:t>
            </a: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smtClean="0">
                <a:latin typeface="Tahoma" pitchFamily="34" charset="0"/>
                <a:ea typeface="Tahoma" pitchFamily="34" charset="0"/>
                <a:cs typeface="Tahoma" pitchFamily="34" charset="0"/>
              </a:rPr>
              <a:t>Конец февраля 2013 – схема </a:t>
            </a:r>
            <a:r>
              <a:rPr lang="en-US" sz="1100" dirty="0" smtClean="0">
                <a:latin typeface="Tahoma" pitchFamily="34" charset="0"/>
                <a:ea typeface="Tahoma" pitchFamily="34" charset="0"/>
                <a:cs typeface="Tahoma" pitchFamily="34" charset="0"/>
              </a:rPr>
              <a:t>DVP (Delivery-versus-payment) </a:t>
            </a: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smtClean="0">
                <a:latin typeface="Tahoma" pitchFamily="34" charset="0"/>
                <a:ea typeface="Tahoma" pitchFamily="34" charset="0"/>
                <a:cs typeface="Tahoma" pitchFamily="34" charset="0"/>
              </a:rPr>
              <a:t>Март-апрель 2013 – запуск расчетов по биржевым корпоративным и государственным облигациям</a:t>
            </a:r>
            <a:endParaRPr lang="ru-RU" sz="1100" dirty="0">
              <a:latin typeface="Tahoma" pitchFamily="34" charset="0"/>
              <a:ea typeface="Tahoma" pitchFamily="34" charset="0"/>
              <a:cs typeface="Tahoma" pitchFamily="34" charset="0"/>
            </a:endParaRPr>
          </a:p>
          <a:p>
            <a:pPr>
              <a:spcBef>
                <a:spcPts val="300"/>
              </a:spcBef>
              <a:spcAft>
                <a:spcPts val="300"/>
              </a:spcAft>
            </a:pPr>
            <a:endParaRPr lang="ru-RU" sz="1200" dirty="0">
              <a:solidFill>
                <a:srgbClr val="000000"/>
              </a:solidFill>
              <a:cs typeface="Tahoma" pitchFamily="34" charset="0"/>
            </a:endParaRPr>
          </a:p>
          <a:p>
            <a:pPr>
              <a:spcBef>
                <a:spcPts val="300"/>
              </a:spcBef>
              <a:spcAft>
                <a:spcPts val="300"/>
              </a:spcAft>
            </a:pPr>
            <a:r>
              <a:rPr lang="ru-RU" sz="1200" b="1" dirty="0" err="1">
                <a:solidFill>
                  <a:srgbClr val="000000"/>
                </a:solidFill>
                <a:cs typeface="Tahoma" pitchFamily="34" charset="0"/>
              </a:rPr>
              <a:t>Clearstream</a:t>
            </a:r>
            <a:endParaRPr lang="ru-RU" sz="1200" b="1" dirty="0">
              <a:solidFill>
                <a:srgbClr val="000000"/>
              </a:solidFill>
              <a:cs typeface="Tahoma" pitchFamily="34" charset="0"/>
            </a:endParaRP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smtClean="0">
                <a:latin typeface="Tahoma" pitchFamily="34" charset="0"/>
                <a:ea typeface="Tahoma" pitchFamily="34" charset="0"/>
                <a:cs typeface="Tahoma" pitchFamily="34" charset="0"/>
              </a:rPr>
              <a:t>13 февраля 2013 – открыт счет номинального держателя </a:t>
            </a:r>
          </a:p>
          <a:p>
            <a:pPr marL="342900" lvl="1" indent="-342900">
              <a:spcBef>
                <a:spcPct val="0"/>
              </a:spcBef>
              <a:spcAft>
                <a:spcPts val="600"/>
              </a:spcAft>
              <a:buClr>
                <a:schemeClr val="tx2">
                  <a:lumMod val="75000"/>
                </a:schemeClr>
              </a:buClr>
              <a:buSzPct val="130000"/>
              <a:buFont typeface="Wingdings" pitchFamily="2" charset="2"/>
              <a:buChar char="§"/>
              <a:tabLst>
                <a:tab pos="811213" algn="l"/>
              </a:tabLst>
              <a:defRPr/>
            </a:pPr>
            <a:r>
              <a:rPr lang="ru-RU" sz="1100" dirty="0" smtClean="0">
                <a:latin typeface="Tahoma" pitchFamily="34" charset="0"/>
                <a:ea typeface="Tahoma" pitchFamily="34" charset="0"/>
                <a:cs typeface="Tahoma" pitchFamily="34" charset="0"/>
              </a:rPr>
              <a:t>С 2006 года: расчеты по операциям с ОФЗ в рублях по схеме </a:t>
            </a:r>
            <a:r>
              <a:rPr lang="en-US" sz="1100" dirty="0" smtClean="0">
                <a:latin typeface="Tahoma" pitchFamily="34" charset="0"/>
                <a:ea typeface="Tahoma" pitchFamily="34" charset="0"/>
                <a:cs typeface="Tahoma" pitchFamily="34" charset="0"/>
              </a:rPr>
              <a:t>FOP (free-of-payment scheme) </a:t>
            </a:r>
            <a:r>
              <a:rPr lang="ru-RU" sz="1100" dirty="0" smtClean="0">
                <a:latin typeface="Tahoma" pitchFamily="34" charset="0"/>
                <a:ea typeface="Tahoma" pitchFamily="34" charset="0"/>
                <a:cs typeface="Tahoma" pitchFamily="34" charset="0"/>
              </a:rPr>
              <a:t>через локального агента </a:t>
            </a:r>
            <a:r>
              <a:rPr lang="en-US" sz="1100" dirty="0" smtClean="0">
                <a:latin typeface="Tahoma" pitchFamily="34" charset="0"/>
                <a:ea typeface="Tahoma" pitchFamily="34" charset="0"/>
                <a:cs typeface="Tahoma" pitchFamily="34" charset="0"/>
              </a:rPr>
              <a:t>Deutsche </a:t>
            </a:r>
            <a:r>
              <a:rPr lang="en-US" sz="1100" dirty="0">
                <a:latin typeface="Tahoma" pitchFamily="34" charset="0"/>
                <a:ea typeface="Tahoma" pitchFamily="34" charset="0"/>
                <a:cs typeface="Tahoma" pitchFamily="34" charset="0"/>
              </a:rPr>
              <a:t>Bank </a:t>
            </a:r>
            <a:r>
              <a:rPr lang="en-US" sz="1100" dirty="0" smtClean="0">
                <a:latin typeface="Tahoma" pitchFamily="34" charset="0"/>
                <a:ea typeface="Tahoma" pitchFamily="34" charset="0"/>
                <a:cs typeface="Tahoma" pitchFamily="34" charset="0"/>
              </a:rPr>
              <a:t>Moscow</a:t>
            </a:r>
            <a:endParaRPr lang="ru-RU" sz="1100" dirty="0">
              <a:latin typeface="Tahoma" pitchFamily="34" charset="0"/>
              <a:ea typeface="Tahoma" pitchFamily="34" charset="0"/>
              <a:cs typeface="Tahoma" pitchFamily="34" charset="0"/>
            </a:endParaRPr>
          </a:p>
        </p:txBody>
      </p:sp>
      <p:sp>
        <p:nvSpPr>
          <p:cNvPr id="3" name="Заголовок 2"/>
          <p:cNvSpPr>
            <a:spLocks noGrp="1"/>
          </p:cNvSpPr>
          <p:nvPr>
            <p:ph type="title"/>
          </p:nvPr>
        </p:nvSpPr>
        <p:spPr/>
        <p:txBody>
          <a:bodyPr/>
          <a:lstStyle/>
          <a:p>
            <a:r>
              <a:rPr lang="ru-RU" b="1" dirty="0" smtClean="0"/>
              <a:t>ОТКРЫТИЕ </a:t>
            </a:r>
            <a:r>
              <a:rPr lang="ru-RU" b="1" dirty="0" smtClean="0"/>
              <a:t>СЧЕТОВ ИНОСТРАННОГО НОМИНАЛЬНОГО ДЕРЖАТЕЛЯ:</a:t>
            </a:r>
            <a:r>
              <a:rPr lang="ru-RU" dirty="0" smtClean="0"/>
              <a:t/>
            </a:r>
            <a:br>
              <a:rPr lang="ru-RU" dirty="0" smtClean="0"/>
            </a:br>
            <a:r>
              <a:rPr lang="en-US" dirty="0" smtClean="0"/>
              <a:t>EUROCLEAR </a:t>
            </a:r>
            <a:r>
              <a:rPr lang="ru-RU" dirty="0" smtClean="0"/>
              <a:t>и </a:t>
            </a:r>
            <a:r>
              <a:rPr lang="en-US" dirty="0" smtClean="0"/>
              <a:t>CLEARSTREAM</a:t>
            </a:r>
            <a:endParaRPr lang="ru-RU" dirty="0"/>
          </a:p>
        </p:txBody>
      </p:sp>
      <p:sp>
        <p:nvSpPr>
          <p:cNvPr id="7" name="Номер слайда 6"/>
          <p:cNvSpPr>
            <a:spLocks noGrp="1"/>
          </p:cNvSpPr>
          <p:nvPr>
            <p:ph type="sldNum" sz="quarter" idx="12"/>
          </p:nvPr>
        </p:nvSpPr>
        <p:spPr/>
        <p:txBody>
          <a:bodyPr/>
          <a:lstStyle/>
          <a:p>
            <a:pPr>
              <a:defRPr/>
            </a:pPr>
            <a:fld id="{C1D7C5F6-01D1-43CA-A326-DD3C51F11AAA}" type="slidenum">
              <a:rPr lang="ru-RU" smtClean="0">
                <a:solidFill>
                  <a:prstClr val="black">
                    <a:tint val="75000"/>
                  </a:prstClr>
                </a:solidFill>
              </a:rPr>
              <a:pPr>
                <a:defRPr/>
              </a:pPr>
              <a:t>7</a:t>
            </a:fld>
            <a:endParaRPr lang="ru-RU" dirty="0">
              <a:solidFill>
                <a:prstClr val="black">
                  <a:tint val="75000"/>
                </a:prstClr>
              </a:solidFill>
            </a:endParaRPr>
          </a:p>
        </p:txBody>
      </p:sp>
      <p:graphicFrame>
        <p:nvGraphicFramePr>
          <p:cNvPr id="12" name="Диаграмма 11"/>
          <p:cNvGraphicFramePr>
            <a:graphicFrameLocks/>
          </p:cNvGraphicFramePr>
          <p:nvPr>
            <p:extLst>
              <p:ext uri="{D42A27DB-BD31-4B8C-83A1-F6EECF244321}">
                <p14:modId xmlns:p14="http://schemas.microsoft.com/office/powerpoint/2010/main" val="2259620269"/>
              </p:ext>
            </p:extLst>
          </p:nvPr>
        </p:nvGraphicFramePr>
        <p:xfrm>
          <a:off x="1247800" y="2477933"/>
          <a:ext cx="4104456" cy="2743200"/>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2"/>
          <p:cNvSpPr txBox="1">
            <a:spLocks noChangeArrowheads="1"/>
          </p:cNvSpPr>
          <p:nvPr/>
        </p:nvSpPr>
        <p:spPr bwMode="auto">
          <a:xfrm>
            <a:off x="1216596" y="2117893"/>
            <a:ext cx="4176464" cy="276999"/>
          </a:xfrm>
          <a:prstGeom prst="rect">
            <a:avLst/>
          </a:prstGeom>
          <a:noFill/>
          <a:ln w="9525">
            <a:noFill/>
            <a:miter lim="800000"/>
            <a:headEnd/>
            <a:tailEnd/>
          </a:ln>
        </p:spPr>
        <p:txBody>
          <a:bodyPr wrap="square">
            <a:spAutoFit/>
          </a:bodyPr>
          <a:lstStyle/>
          <a:p>
            <a:pPr fontAlgn="base">
              <a:spcBef>
                <a:spcPct val="0"/>
              </a:spcBef>
              <a:spcAft>
                <a:spcPct val="0"/>
              </a:spcAft>
            </a:pPr>
            <a:r>
              <a:rPr lang="ru-RU" sz="1200" b="1" dirty="0">
                <a:solidFill>
                  <a:srgbClr val="000000"/>
                </a:solidFill>
                <a:latin typeface="Tahoma" pitchFamily="34" charset="0"/>
                <a:ea typeface="Tahoma" pitchFamily="34" charset="0"/>
                <a:cs typeface="Tahoma" pitchFamily="34" charset="0"/>
              </a:rPr>
              <a:t>Доля </a:t>
            </a:r>
            <a:r>
              <a:rPr lang="ru-RU" sz="1200" b="1" dirty="0" err="1">
                <a:solidFill>
                  <a:srgbClr val="000000"/>
                </a:solidFill>
                <a:latin typeface="Tahoma" pitchFamily="34" charset="0"/>
                <a:ea typeface="Tahoma" pitchFamily="34" charset="0"/>
                <a:cs typeface="Tahoma" pitchFamily="34" charset="0"/>
              </a:rPr>
              <a:t>Euroclear</a:t>
            </a:r>
            <a:r>
              <a:rPr lang="ru-RU" sz="1200" b="1" dirty="0">
                <a:solidFill>
                  <a:srgbClr val="000000"/>
                </a:solidFill>
                <a:latin typeface="Tahoma" pitchFamily="34" charset="0"/>
                <a:ea typeface="Tahoma" pitchFamily="34" charset="0"/>
                <a:cs typeface="Tahoma" pitchFamily="34" charset="0"/>
              </a:rPr>
              <a:t> </a:t>
            </a:r>
            <a:r>
              <a:rPr lang="ru-RU" sz="1200" b="1" dirty="0">
                <a:solidFill>
                  <a:srgbClr val="000000"/>
                </a:solidFill>
                <a:latin typeface="Tahoma" pitchFamily="34" charset="0"/>
                <a:ea typeface="Tahoma" pitchFamily="34" charset="0"/>
                <a:cs typeface="Tahoma" pitchFamily="34" charset="0"/>
              </a:rPr>
              <a:t>и</a:t>
            </a:r>
            <a:r>
              <a:rPr lang="ru-RU" sz="1200" b="1" dirty="0" smtClean="0">
                <a:solidFill>
                  <a:srgbClr val="000000"/>
                </a:solidFill>
                <a:latin typeface="Tahoma" pitchFamily="34" charset="0"/>
                <a:ea typeface="Tahoma" pitchFamily="34" charset="0"/>
                <a:cs typeface="Tahoma" pitchFamily="34" charset="0"/>
              </a:rPr>
              <a:t> </a:t>
            </a:r>
            <a:r>
              <a:rPr lang="ru-RU" sz="1200" b="1" dirty="0" err="1">
                <a:solidFill>
                  <a:srgbClr val="000000"/>
                </a:solidFill>
                <a:latin typeface="Tahoma" pitchFamily="34" charset="0"/>
                <a:ea typeface="Tahoma" pitchFamily="34" charset="0"/>
                <a:cs typeface="Tahoma" pitchFamily="34" charset="0"/>
              </a:rPr>
              <a:t>Clearstream</a:t>
            </a:r>
            <a:r>
              <a:rPr lang="ru-RU" sz="1200" b="1" dirty="0">
                <a:solidFill>
                  <a:srgbClr val="000000"/>
                </a:solidFill>
                <a:latin typeface="Tahoma" pitchFamily="34" charset="0"/>
                <a:ea typeface="Tahoma" pitchFamily="34" charset="0"/>
                <a:cs typeface="Tahoma" pitchFamily="34" charset="0"/>
              </a:rPr>
              <a:t> в обороте по ОФЗ</a:t>
            </a:r>
          </a:p>
        </p:txBody>
      </p:sp>
    </p:spTree>
    <p:extLst>
      <p:ext uri="{BB962C8B-B14F-4D97-AF65-F5344CB8AC3E}">
        <p14:creationId xmlns:p14="http://schemas.microsoft.com/office/powerpoint/2010/main" val="37248841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latin typeface="+mn-lt"/>
              </a:rPr>
              <a:t>ГРАФИК ЗАПУСКА</a:t>
            </a:r>
            <a:br>
              <a:rPr lang="ru-RU" dirty="0" smtClean="0">
                <a:latin typeface="+mn-lt"/>
              </a:rPr>
            </a:br>
            <a:r>
              <a:rPr lang="ru-RU" b="1" dirty="0" smtClean="0">
                <a:latin typeface="+mn-lt"/>
              </a:rPr>
              <a:t>ТОРГОВ Т+2</a:t>
            </a:r>
            <a:endParaRPr lang="ru-RU" b="1" dirty="0">
              <a:latin typeface="+mn-lt"/>
            </a:endParaRPr>
          </a:p>
        </p:txBody>
      </p:sp>
      <p:graphicFrame>
        <p:nvGraphicFramePr>
          <p:cNvPr id="33" name="Таблица 32"/>
          <p:cNvGraphicFramePr>
            <a:graphicFrameLocks noGrp="1"/>
          </p:cNvGraphicFramePr>
          <p:nvPr>
            <p:extLst>
              <p:ext uri="{D42A27DB-BD31-4B8C-83A1-F6EECF244321}">
                <p14:modId xmlns:p14="http://schemas.microsoft.com/office/powerpoint/2010/main" val="3855870884"/>
              </p:ext>
            </p:extLst>
          </p:nvPr>
        </p:nvGraphicFramePr>
        <p:xfrm>
          <a:off x="1259632" y="1628800"/>
          <a:ext cx="7704857" cy="4358804"/>
        </p:xfrm>
        <a:graphic>
          <a:graphicData uri="http://schemas.openxmlformats.org/drawingml/2006/table">
            <a:tbl>
              <a:tblPr firstRow="1" bandRow="1"/>
              <a:tblGrid>
                <a:gridCol w="424811"/>
                <a:gridCol w="727318"/>
                <a:gridCol w="1340468"/>
                <a:gridCol w="1340468"/>
                <a:gridCol w="1340468"/>
                <a:gridCol w="1340468"/>
                <a:gridCol w="1190856"/>
              </a:tblGrid>
              <a:tr h="315364">
                <a:tc>
                  <a:txBody>
                    <a:bodyPr/>
                    <a:lstStyle>
                      <a:lvl1pPr marL="0" algn="l" defTabSz="914400" rtl="0" eaLnBrk="1" latinLnBrk="0" hangingPunct="1">
                        <a:defRPr sz="1800" b="1" kern="1200">
                          <a:solidFill>
                            <a:schemeClr val="tx1"/>
                          </a:solidFill>
                          <a:latin typeface="Calibri"/>
                        </a:defRPr>
                      </a:lvl1pPr>
                      <a:lvl2pPr marL="457200" algn="l" defTabSz="914400" rtl="0" eaLnBrk="1" latinLnBrk="0" hangingPunct="1">
                        <a:defRPr sz="1800" b="1" kern="1200">
                          <a:solidFill>
                            <a:schemeClr val="tx1"/>
                          </a:solidFill>
                          <a:latin typeface="Calibri"/>
                        </a:defRPr>
                      </a:lvl2pPr>
                      <a:lvl3pPr marL="914400" algn="l" defTabSz="914400" rtl="0" eaLnBrk="1" latinLnBrk="0" hangingPunct="1">
                        <a:defRPr sz="1800" b="1" kern="1200">
                          <a:solidFill>
                            <a:schemeClr val="tx1"/>
                          </a:solidFill>
                          <a:latin typeface="Calibri"/>
                        </a:defRPr>
                      </a:lvl3pPr>
                      <a:lvl4pPr marL="1371600" algn="l" defTabSz="914400" rtl="0" eaLnBrk="1" latinLnBrk="0" hangingPunct="1">
                        <a:defRPr sz="1800" b="1" kern="1200">
                          <a:solidFill>
                            <a:schemeClr val="tx1"/>
                          </a:solidFill>
                          <a:latin typeface="Calibri"/>
                        </a:defRPr>
                      </a:lvl4pPr>
                      <a:lvl5pPr marL="1828800" algn="l" defTabSz="914400" rtl="0" eaLnBrk="1" latinLnBrk="0" hangingPunct="1">
                        <a:defRPr sz="1800" b="1" kern="1200">
                          <a:solidFill>
                            <a:schemeClr val="tx1"/>
                          </a:solidFill>
                          <a:latin typeface="Calibri"/>
                        </a:defRPr>
                      </a:lvl5pPr>
                      <a:lvl6pPr marL="2286000" algn="l" defTabSz="914400" rtl="0" eaLnBrk="1" latinLnBrk="0" hangingPunct="1">
                        <a:defRPr sz="1800" b="1" kern="1200">
                          <a:solidFill>
                            <a:schemeClr val="tx1"/>
                          </a:solidFill>
                          <a:latin typeface="Calibri"/>
                        </a:defRPr>
                      </a:lvl6pPr>
                      <a:lvl7pPr marL="2743200" algn="l" defTabSz="914400" rtl="0" eaLnBrk="1" latinLnBrk="0" hangingPunct="1">
                        <a:defRPr sz="1800" b="1" kern="1200">
                          <a:solidFill>
                            <a:schemeClr val="tx1"/>
                          </a:solidFill>
                          <a:latin typeface="Calibri"/>
                        </a:defRPr>
                      </a:lvl7pPr>
                      <a:lvl8pPr marL="3200400" algn="l" defTabSz="914400" rtl="0" eaLnBrk="1" latinLnBrk="0" hangingPunct="1">
                        <a:defRPr sz="1800" b="1" kern="1200">
                          <a:solidFill>
                            <a:schemeClr val="tx1"/>
                          </a:solidFill>
                          <a:latin typeface="Calibri"/>
                        </a:defRPr>
                      </a:lvl8pPr>
                      <a:lvl9pPr marL="3657600" algn="l" defTabSz="914400" rtl="0" eaLnBrk="1" latinLnBrk="0" hangingPunct="1">
                        <a:defRPr sz="1800" b="1" kern="1200">
                          <a:solidFill>
                            <a:schemeClr val="tx1"/>
                          </a:solidFill>
                          <a:latin typeface="Calibri"/>
                        </a:defRPr>
                      </a:lvl9pPr>
                    </a:lstStyle>
                    <a:p>
                      <a:pPr algn="ctr"/>
                      <a:r>
                        <a:rPr lang="ru-RU" sz="1400" dirty="0" smtClean="0">
                          <a:solidFill>
                            <a:schemeClr val="bg1"/>
                          </a:solidFill>
                          <a:latin typeface="+mn-lt"/>
                          <a:sym typeface="Wingdings 2"/>
                        </a:rPr>
                        <a:t></a:t>
                      </a:r>
                      <a:endParaRPr lang="ru-RU" sz="1400" dirty="0">
                        <a:solidFill>
                          <a:schemeClr val="bg1"/>
                        </a:solidFill>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chemeClr val="bg1">
                        <a:lumMod val="65000"/>
                      </a:schemeClr>
                    </a:solidFill>
                  </a:tcPr>
                </a:tc>
                <a:tc>
                  <a:txBody>
                    <a:bodyPr/>
                    <a:lstStyle>
                      <a:lvl1pPr marL="0" algn="l" defTabSz="914400" rtl="0" eaLnBrk="1" latinLnBrk="0" hangingPunct="1">
                        <a:defRPr sz="1800" b="1" kern="1200">
                          <a:solidFill>
                            <a:schemeClr val="tx1"/>
                          </a:solidFill>
                          <a:latin typeface="Calibri"/>
                        </a:defRPr>
                      </a:lvl1pPr>
                      <a:lvl2pPr marL="457200" algn="l" defTabSz="914400" rtl="0" eaLnBrk="1" latinLnBrk="0" hangingPunct="1">
                        <a:defRPr sz="1800" b="1" kern="1200">
                          <a:solidFill>
                            <a:schemeClr val="tx1"/>
                          </a:solidFill>
                          <a:latin typeface="Calibri"/>
                        </a:defRPr>
                      </a:lvl2pPr>
                      <a:lvl3pPr marL="914400" algn="l" defTabSz="914400" rtl="0" eaLnBrk="1" latinLnBrk="0" hangingPunct="1">
                        <a:defRPr sz="1800" b="1" kern="1200">
                          <a:solidFill>
                            <a:schemeClr val="tx1"/>
                          </a:solidFill>
                          <a:latin typeface="Calibri"/>
                        </a:defRPr>
                      </a:lvl3pPr>
                      <a:lvl4pPr marL="1371600" algn="l" defTabSz="914400" rtl="0" eaLnBrk="1" latinLnBrk="0" hangingPunct="1">
                        <a:defRPr sz="1800" b="1" kern="1200">
                          <a:solidFill>
                            <a:schemeClr val="tx1"/>
                          </a:solidFill>
                          <a:latin typeface="Calibri"/>
                        </a:defRPr>
                      </a:lvl4pPr>
                      <a:lvl5pPr marL="1828800" algn="l" defTabSz="914400" rtl="0" eaLnBrk="1" latinLnBrk="0" hangingPunct="1">
                        <a:defRPr sz="1800" b="1" kern="1200">
                          <a:solidFill>
                            <a:schemeClr val="tx1"/>
                          </a:solidFill>
                          <a:latin typeface="Calibri"/>
                        </a:defRPr>
                      </a:lvl5pPr>
                      <a:lvl6pPr marL="2286000" algn="l" defTabSz="914400" rtl="0" eaLnBrk="1" latinLnBrk="0" hangingPunct="1">
                        <a:defRPr sz="1800" b="1" kern="1200">
                          <a:solidFill>
                            <a:schemeClr val="tx1"/>
                          </a:solidFill>
                          <a:latin typeface="Calibri"/>
                        </a:defRPr>
                      </a:lvl6pPr>
                      <a:lvl7pPr marL="2743200" algn="l" defTabSz="914400" rtl="0" eaLnBrk="1" latinLnBrk="0" hangingPunct="1">
                        <a:defRPr sz="1800" b="1" kern="1200">
                          <a:solidFill>
                            <a:schemeClr val="tx1"/>
                          </a:solidFill>
                          <a:latin typeface="Calibri"/>
                        </a:defRPr>
                      </a:lvl7pPr>
                      <a:lvl8pPr marL="3200400" algn="l" defTabSz="914400" rtl="0" eaLnBrk="1" latinLnBrk="0" hangingPunct="1">
                        <a:defRPr sz="1800" b="1" kern="1200">
                          <a:solidFill>
                            <a:schemeClr val="tx1"/>
                          </a:solidFill>
                          <a:latin typeface="Calibri"/>
                        </a:defRPr>
                      </a:lvl8pPr>
                      <a:lvl9pPr marL="3657600" algn="l" defTabSz="914400" rtl="0" eaLnBrk="1" latinLnBrk="0" hangingPunct="1">
                        <a:defRPr sz="1800" b="1" kern="1200">
                          <a:solidFill>
                            <a:schemeClr val="tx1"/>
                          </a:solidFill>
                          <a:latin typeface="Calibri"/>
                        </a:defRPr>
                      </a:lvl9pPr>
                    </a:lstStyle>
                    <a:p>
                      <a:pPr algn="ctr"/>
                      <a:r>
                        <a:rPr lang="ru-RU" sz="1400" dirty="0" smtClean="0">
                          <a:solidFill>
                            <a:schemeClr val="bg1"/>
                          </a:solidFill>
                          <a:latin typeface="+mn-lt"/>
                        </a:rPr>
                        <a:t>Старт</a:t>
                      </a:r>
                      <a:endParaRPr lang="ru-RU" sz="1400" dirty="0">
                        <a:solidFill>
                          <a:schemeClr val="bg1"/>
                        </a:solidFill>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chemeClr val="bg1">
                        <a:lumMod val="65000"/>
                      </a:schemeClr>
                    </a:solidFill>
                  </a:tcPr>
                </a:tc>
                <a:tc gridSpan="4">
                  <a:txBody>
                    <a:bodyPr/>
                    <a:lstStyle>
                      <a:lvl1pPr marL="0" algn="l" defTabSz="914400" rtl="0" eaLnBrk="1" latinLnBrk="0" hangingPunct="1">
                        <a:defRPr sz="1800" b="1" kern="1200">
                          <a:solidFill>
                            <a:schemeClr val="tx1"/>
                          </a:solidFill>
                          <a:latin typeface="Calibri"/>
                        </a:defRPr>
                      </a:lvl1pPr>
                      <a:lvl2pPr marL="457200" algn="l" defTabSz="914400" rtl="0" eaLnBrk="1" latinLnBrk="0" hangingPunct="1">
                        <a:defRPr sz="1800" b="1" kern="1200">
                          <a:solidFill>
                            <a:schemeClr val="tx1"/>
                          </a:solidFill>
                          <a:latin typeface="Calibri"/>
                        </a:defRPr>
                      </a:lvl2pPr>
                      <a:lvl3pPr marL="914400" algn="l" defTabSz="914400" rtl="0" eaLnBrk="1" latinLnBrk="0" hangingPunct="1">
                        <a:defRPr sz="1800" b="1" kern="1200">
                          <a:solidFill>
                            <a:schemeClr val="tx1"/>
                          </a:solidFill>
                          <a:latin typeface="Calibri"/>
                        </a:defRPr>
                      </a:lvl3pPr>
                      <a:lvl4pPr marL="1371600" algn="l" defTabSz="914400" rtl="0" eaLnBrk="1" latinLnBrk="0" hangingPunct="1">
                        <a:defRPr sz="1800" b="1" kern="1200">
                          <a:solidFill>
                            <a:schemeClr val="tx1"/>
                          </a:solidFill>
                          <a:latin typeface="Calibri"/>
                        </a:defRPr>
                      </a:lvl4pPr>
                      <a:lvl5pPr marL="1828800" algn="l" defTabSz="914400" rtl="0" eaLnBrk="1" latinLnBrk="0" hangingPunct="1">
                        <a:defRPr sz="1800" b="1" kern="1200">
                          <a:solidFill>
                            <a:schemeClr val="tx1"/>
                          </a:solidFill>
                          <a:latin typeface="Calibri"/>
                        </a:defRPr>
                      </a:lvl5pPr>
                      <a:lvl6pPr marL="2286000" algn="l" defTabSz="914400" rtl="0" eaLnBrk="1" latinLnBrk="0" hangingPunct="1">
                        <a:defRPr sz="1800" b="1" kern="1200">
                          <a:solidFill>
                            <a:schemeClr val="tx1"/>
                          </a:solidFill>
                          <a:latin typeface="Calibri"/>
                        </a:defRPr>
                      </a:lvl6pPr>
                      <a:lvl7pPr marL="2743200" algn="l" defTabSz="914400" rtl="0" eaLnBrk="1" latinLnBrk="0" hangingPunct="1">
                        <a:defRPr sz="1800" b="1" kern="1200">
                          <a:solidFill>
                            <a:schemeClr val="tx1"/>
                          </a:solidFill>
                          <a:latin typeface="Calibri"/>
                        </a:defRPr>
                      </a:lvl7pPr>
                      <a:lvl8pPr marL="3200400" algn="l" defTabSz="914400" rtl="0" eaLnBrk="1" latinLnBrk="0" hangingPunct="1">
                        <a:defRPr sz="1800" b="1" kern="1200">
                          <a:solidFill>
                            <a:schemeClr val="tx1"/>
                          </a:solidFill>
                          <a:latin typeface="Calibri"/>
                        </a:defRPr>
                      </a:lvl8pPr>
                      <a:lvl9pPr marL="3657600" algn="l" defTabSz="914400" rtl="0" eaLnBrk="1" latinLnBrk="0" hangingPunct="1">
                        <a:defRPr sz="1800" b="1" kern="1200">
                          <a:solidFill>
                            <a:schemeClr val="tx1"/>
                          </a:solidFill>
                          <a:latin typeface="Calibri"/>
                        </a:defRPr>
                      </a:lvl9pPr>
                    </a:lstStyle>
                    <a:p>
                      <a:pPr algn="ctr"/>
                      <a:r>
                        <a:rPr lang="en-US" sz="1400" dirty="0" smtClean="0">
                          <a:solidFill>
                            <a:schemeClr val="bg1"/>
                          </a:solidFill>
                          <a:latin typeface="+mn-lt"/>
                        </a:rPr>
                        <a:t>2013</a:t>
                      </a:r>
                      <a:endParaRPr lang="ru-RU" sz="1400" dirty="0">
                        <a:solidFill>
                          <a:schemeClr val="bg1"/>
                        </a:solidFill>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chemeClr val="bg1">
                        <a:lumMod val="65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lvl1pPr marL="0" algn="l" defTabSz="914400" rtl="0" eaLnBrk="1" latinLnBrk="0" hangingPunct="1">
                        <a:defRPr sz="1800" b="1" kern="1200">
                          <a:solidFill>
                            <a:schemeClr val="tx1"/>
                          </a:solidFill>
                          <a:latin typeface="Calibri"/>
                        </a:defRPr>
                      </a:lvl1pPr>
                      <a:lvl2pPr marL="457200" algn="l" defTabSz="914400" rtl="0" eaLnBrk="1" latinLnBrk="0" hangingPunct="1">
                        <a:defRPr sz="1800" b="1" kern="1200">
                          <a:solidFill>
                            <a:schemeClr val="tx1"/>
                          </a:solidFill>
                          <a:latin typeface="Calibri"/>
                        </a:defRPr>
                      </a:lvl2pPr>
                      <a:lvl3pPr marL="914400" algn="l" defTabSz="914400" rtl="0" eaLnBrk="1" latinLnBrk="0" hangingPunct="1">
                        <a:defRPr sz="1800" b="1" kern="1200">
                          <a:solidFill>
                            <a:schemeClr val="tx1"/>
                          </a:solidFill>
                          <a:latin typeface="Calibri"/>
                        </a:defRPr>
                      </a:lvl3pPr>
                      <a:lvl4pPr marL="1371600" algn="l" defTabSz="914400" rtl="0" eaLnBrk="1" latinLnBrk="0" hangingPunct="1">
                        <a:defRPr sz="1800" b="1" kern="1200">
                          <a:solidFill>
                            <a:schemeClr val="tx1"/>
                          </a:solidFill>
                          <a:latin typeface="Calibri"/>
                        </a:defRPr>
                      </a:lvl4pPr>
                      <a:lvl5pPr marL="1828800" algn="l" defTabSz="914400" rtl="0" eaLnBrk="1" latinLnBrk="0" hangingPunct="1">
                        <a:defRPr sz="1800" b="1" kern="1200">
                          <a:solidFill>
                            <a:schemeClr val="tx1"/>
                          </a:solidFill>
                          <a:latin typeface="Calibri"/>
                        </a:defRPr>
                      </a:lvl5pPr>
                      <a:lvl6pPr marL="2286000" algn="l" defTabSz="914400" rtl="0" eaLnBrk="1" latinLnBrk="0" hangingPunct="1">
                        <a:defRPr sz="1800" b="1" kern="1200">
                          <a:solidFill>
                            <a:schemeClr val="tx1"/>
                          </a:solidFill>
                          <a:latin typeface="Calibri"/>
                        </a:defRPr>
                      </a:lvl6pPr>
                      <a:lvl7pPr marL="2743200" algn="l" defTabSz="914400" rtl="0" eaLnBrk="1" latinLnBrk="0" hangingPunct="1">
                        <a:defRPr sz="1800" b="1" kern="1200">
                          <a:solidFill>
                            <a:schemeClr val="tx1"/>
                          </a:solidFill>
                          <a:latin typeface="Calibri"/>
                        </a:defRPr>
                      </a:lvl7pPr>
                      <a:lvl8pPr marL="3200400" algn="l" defTabSz="914400" rtl="0" eaLnBrk="1" latinLnBrk="0" hangingPunct="1">
                        <a:defRPr sz="1800" b="1" kern="1200">
                          <a:solidFill>
                            <a:schemeClr val="tx1"/>
                          </a:solidFill>
                          <a:latin typeface="Calibri"/>
                        </a:defRPr>
                      </a:lvl8pPr>
                      <a:lvl9pPr marL="3657600" algn="l" defTabSz="914400" rtl="0" eaLnBrk="1" latinLnBrk="0" hangingPunct="1">
                        <a:defRPr sz="1800" b="1" kern="1200">
                          <a:solidFill>
                            <a:schemeClr val="tx1"/>
                          </a:solidFill>
                          <a:latin typeface="Calibri"/>
                        </a:defRPr>
                      </a:lvl9pPr>
                    </a:lstStyle>
                    <a:p>
                      <a:pPr algn="ctr"/>
                      <a:r>
                        <a:rPr lang="en-US" sz="1400" dirty="0" smtClean="0">
                          <a:solidFill>
                            <a:schemeClr val="bg1"/>
                          </a:solidFill>
                          <a:latin typeface="+mn-lt"/>
                        </a:rPr>
                        <a:t>2014</a:t>
                      </a:r>
                      <a:endParaRPr lang="ru-RU" sz="1400" dirty="0">
                        <a:solidFill>
                          <a:schemeClr val="bg1"/>
                        </a:solidFill>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chemeClr val="bg1">
                        <a:lumMod val="65000"/>
                      </a:schemeClr>
                    </a:solidFill>
                  </a:tcPr>
                </a:tc>
              </a:tr>
              <a:tr h="22075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defTabSz="914400" rtl="0" eaLnBrk="1" latinLnBrk="0" hangingPunct="1"/>
                      <a:endParaRPr lang="ru-RU" sz="1100" b="1" kern="1200" dirty="0">
                        <a:solidFill>
                          <a:schemeClr val="dk1"/>
                        </a:solidFill>
                        <a:latin typeface="+mn-lt"/>
                        <a:ea typeface="+mn-ea"/>
                        <a:cs typeface="+mn-cs"/>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defTabSz="914400" rtl="0" eaLnBrk="1" latinLnBrk="0" hangingPunct="1"/>
                      <a:endParaRPr lang="ru-RU" sz="1100" b="1" kern="1200" dirty="0">
                        <a:solidFill>
                          <a:schemeClr val="dk1"/>
                        </a:solidFill>
                        <a:latin typeface="+mn-lt"/>
                        <a:ea typeface="+mn-ea"/>
                        <a:cs typeface="+mn-cs"/>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defTabSz="914400" rtl="0" eaLnBrk="1" latinLnBrk="0" hangingPunct="1"/>
                      <a:r>
                        <a:rPr lang="en-US" sz="1100" b="1" kern="1200" dirty="0" smtClean="0">
                          <a:solidFill>
                            <a:schemeClr val="dk1"/>
                          </a:solidFill>
                          <a:latin typeface="+mn-lt"/>
                          <a:ea typeface="+mn-ea"/>
                          <a:cs typeface="+mn-cs"/>
                        </a:rPr>
                        <a:t>I</a:t>
                      </a:r>
                      <a:endParaRPr lang="ru-RU" sz="1100" b="1" kern="1200" dirty="0">
                        <a:solidFill>
                          <a:schemeClr val="dk1"/>
                        </a:solidFill>
                        <a:latin typeface="+mn-lt"/>
                        <a:ea typeface="+mn-ea"/>
                        <a:cs typeface="+mn-cs"/>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defTabSz="914400" rtl="0" eaLnBrk="1" latinLnBrk="0" hangingPunct="1"/>
                      <a:r>
                        <a:rPr lang="en-US" sz="1100" b="1" kern="1200" dirty="0" smtClean="0">
                          <a:solidFill>
                            <a:schemeClr val="dk1"/>
                          </a:solidFill>
                          <a:latin typeface="+mn-lt"/>
                          <a:ea typeface="+mn-ea"/>
                          <a:cs typeface="+mn-cs"/>
                        </a:rPr>
                        <a:t>II</a:t>
                      </a:r>
                      <a:endParaRPr lang="ru-RU" sz="1100" b="1" kern="1200" dirty="0">
                        <a:solidFill>
                          <a:schemeClr val="dk1"/>
                        </a:solidFill>
                        <a:latin typeface="+mn-lt"/>
                        <a:ea typeface="+mn-ea"/>
                        <a:cs typeface="+mn-cs"/>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defTabSz="914400" rtl="0" eaLnBrk="1" latinLnBrk="0" hangingPunct="1"/>
                      <a:r>
                        <a:rPr lang="en-US" sz="1100" b="1" kern="1200" dirty="0" smtClean="0">
                          <a:solidFill>
                            <a:schemeClr val="dk1"/>
                          </a:solidFill>
                          <a:latin typeface="+mn-lt"/>
                          <a:ea typeface="+mn-ea"/>
                          <a:cs typeface="+mn-cs"/>
                        </a:rPr>
                        <a:t>III</a:t>
                      </a:r>
                      <a:endParaRPr lang="ru-RU" sz="1100" b="1" kern="1200" dirty="0">
                        <a:solidFill>
                          <a:schemeClr val="dk1"/>
                        </a:solidFill>
                        <a:latin typeface="+mn-lt"/>
                        <a:ea typeface="+mn-ea"/>
                        <a:cs typeface="+mn-cs"/>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defTabSz="914400" rtl="0" eaLnBrk="1" latinLnBrk="0" hangingPunct="1"/>
                      <a:r>
                        <a:rPr lang="en-US" sz="1100" b="1" kern="1200" dirty="0" smtClean="0">
                          <a:solidFill>
                            <a:schemeClr val="dk1"/>
                          </a:solidFill>
                          <a:latin typeface="+mn-lt"/>
                          <a:ea typeface="+mn-ea"/>
                          <a:cs typeface="+mn-cs"/>
                        </a:rPr>
                        <a:t>IV</a:t>
                      </a:r>
                      <a:endParaRPr lang="ru-RU" sz="1100" b="1" kern="1200" dirty="0">
                        <a:solidFill>
                          <a:schemeClr val="dk1"/>
                        </a:solidFill>
                        <a:latin typeface="+mn-lt"/>
                        <a:ea typeface="+mn-ea"/>
                        <a:cs typeface="+mn-cs"/>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defTabSz="914400" rtl="0" eaLnBrk="1" latinLnBrk="0" hangingPunct="1"/>
                      <a:endParaRPr lang="ru-RU" sz="1100" b="1" kern="1200" dirty="0">
                        <a:solidFill>
                          <a:schemeClr val="dk1"/>
                        </a:solidFill>
                        <a:latin typeface="+mn-lt"/>
                        <a:ea typeface="+mn-ea"/>
                        <a:cs typeface="+mn-cs"/>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r>
              <a:tr h="4730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ru-RU" sz="2400" b="1" dirty="0" smtClean="0">
                          <a:solidFill>
                            <a:schemeClr val="accent2"/>
                          </a:solidFill>
                          <a:effectLst>
                            <a:outerShdw blurRad="38100" dist="38100" dir="2700000" algn="tl">
                              <a:srgbClr val="000000">
                                <a:alpha val="43137"/>
                              </a:srgbClr>
                            </a:outerShdw>
                          </a:effectLst>
                          <a:latin typeface="+mn-lt"/>
                          <a:sym typeface="Wingdings 2"/>
                        </a:rPr>
                        <a:t></a:t>
                      </a:r>
                      <a:endParaRPr lang="ru-RU" sz="2400" b="1" dirty="0">
                        <a:solidFill>
                          <a:schemeClr val="accent2"/>
                        </a:solidFill>
                        <a:effectLst>
                          <a:outerShdw blurRad="38100" dist="38100" dir="2700000" algn="tl">
                            <a:srgbClr val="000000">
                              <a:alpha val="43137"/>
                            </a:srgbClr>
                          </a:outerShdw>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ru-RU" sz="1400" dirty="0" smtClean="0">
                          <a:solidFill>
                            <a:schemeClr val="tx1"/>
                          </a:solidFill>
                          <a:effectLst/>
                          <a:latin typeface="+mn-lt"/>
                        </a:rPr>
                        <a:t>05/02</a:t>
                      </a:r>
                      <a:endParaRPr lang="ru-RU" sz="1400" dirty="0">
                        <a:solidFill>
                          <a:schemeClr val="tx1"/>
                        </a:solidFill>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r>
              <a:tr h="4730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ru-RU" sz="2400" b="1" dirty="0" smtClean="0">
                          <a:solidFill>
                            <a:schemeClr val="accent2"/>
                          </a:solidFill>
                          <a:effectLst>
                            <a:outerShdw blurRad="38100" dist="38100" dir="2700000" algn="tl">
                              <a:srgbClr val="000000">
                                <a:alpha val="43137"/>
                              </a:srgbClr>
                            </a:outerShdw>
                          </a:effectLst>
                          <a:latin typeface="+mn-lt"/>
                          <a:sym typeface="Wingdings 2"/>
                        </a:rPr>
                        <a:t></a:t>
                      </a:r>
                      <a:endParaRPr lang="ru-RU" sz="2400" b="1" dirty="0">
                        <a:solidFill>
                          <a:schemeClr val="accent2"/>
                        </a:solidFill>
                        <a:effectLst>
                          <a:outerShdw blurRad="38100" dist="38100" dir="2700000" algn="tl">
                            <a:srgbClr val="000000">
                              <a:alpha val="43137"/>
                            </a:srgbClr>
                          </a:outerShdw>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dirty="0" smtClean="0">
                          <a:solidFill>
                            <a:schemeClr val="tx1"/>
                          </a:solidFill>
                          <a:effectLst/>
                          <a:latin typeface="+mn-lt"/>
                        </a:rPr>
                        <a:t>25/03</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r>
              <a:tr h="4730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ru-RU" sz="2400" b="1" dirty="0" smtClean="0">
                          <a:solidFill>
                            <a:schemeClr val="accent2"/>
                          </a:solidFill>
                          <a:effectLst>
                            <a:outerShdw blurRad="38100" dist="38100" dir="2700000" algn="tl">
                              <a:srgbClr val="000000">
                                <a:alpha val="43137"/>
                              </a:srgbClr>
                            </a:outerShdw>
                          </a:effectLst>
                          <a:latin typeface="+mn-lt"/>
                          <a:sym typeface="Wingdings 2"/>
                        </a:rPr>
                        <a:t></a:t>
                      </a:r>
                      <a:endParaRPr lang="ru-RU" sz="2400" b="1" dirty="0">
                        <a:solidFill>
                          <a:schemeClr val="accent2"/>
                        </a:solidFill>
                        <a:effectLst>
                          <a:outerShdw blurRad="38100" dist="38100" dir="2700000" algn="tl">
                            <a:srgbClr val="000000">
                              <a:alpha val="43137"/>
                            </a:srgbClr>
                          </a:outerShdw>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dirty="0" smtClean="0">
                          <a:solidFill>
                            <a:schemeClr val="tx1"/>
                          </a:solidFill>
                          <a:effectLst/>
                          <a:latin typeface="+mn-lt"/>
                        </a:rPr>
                        <a:t>25/03</a:t>
                      </a:r>
                      <a:endParaRPr lang="ru-RU" sz="1400" dirty="0">
                        <a:solidFill>
                          <a:schemeClr val="tx1"/>
                        </a:solidFill>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r>
              <a:tr h="4730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ru-RU" sz="2400" b="1" dirty="0" smtClean="0">
                          <a:solidFill>
                            <a:schemeClr val="accent2"/>
                          </a:solidFill>
                          <a:effectLst>
                            <a:outerShdw blurRad="38100" dist="38100" dir="2700000" algn="tl">
                              <a:srgbClr val="000000">
                                <a:alpha val="43137"/>
                              </a:srgbClr>
                            </a:outerShdw>
                          </a:effectLst>
                          <a:latin typeface="+mn-lt"/>
                          <a:sym typeface="Wingdings 2"/>
                        </a:rPr>
                        <a:t></a:t>
                      </a:r>
                      <a:endParaRPr lang="ru-RU" sz="2400" b="1" dirty="0">
                        <a:solidFill>
                          <a:schemeClr val="accent2"/>
                        </a:solidFill>
                        <a:effectLst>
                          <a:outerShdw blurRad="38100" dist="38100" dir="2700000" algn="tl">
                            <a:srgbClr val="000000">
                              <a:alpha val="43137"/>
                            </a:srgbClr>
                          </a:outerShdw>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ru-RU" sz="1400" dirty="0" smtClean="0">
                          <a:solidFill>
                            <a:schemeClr val="tx1"/>
                          </a:solidFill>
                          <a:effectLst/>
                          <a:latin typeface="+mn-lt"/>
                        </a:rPr>
                        <a:t>25/03</a:t>
                      </a:r>
                      <a:endParaRPr lang="ru-RU" sz="1400" dirty="0">
                        <a:solidFill>
                          <a:schemeClr val="tx1"/>
                        </a:solidFill>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r>
              <a:tr h="4730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ru-RU" sz="2400" b="1" dirty="0" smtClean="0">
                          <a:solidFill>
                            <a:srgbClr val="C00000"/>
                          </a:solidFill>
                          <a:effectLst>
                            <a:outerShdw blurRad="38100" dist="38100" dir="2700000" algn="tl">
                              <a:srgbClr val="000000">
                                <a:alpha val="43137"/>
                              </a:srgbClr>
                            </a:outerShdw>
                          </a:effectLst>
                          <a:latin typeface="+mn-lt"/>
                          <a:sym typeface="Wingdings"/>
                        </a:rPr>
                        <a:t></a:t>
                      </a:r>
                      <a:endParaRPr lang="ru-RU" sz="2400" b="1" dirty="0">
                        <a:solidFill>
                          <a:srgbClr val="C00000"/>
                        </a:solidFill>
                        <a:effectLst>
                          <a:outerShdw blurRad="38100" dist="38100" dir="2700000" algn="tl">
                            <a:srgbClr val="000000">
                              <a:alpha val="43137"/>
                            </a:srgbClr>
                          </a:outerShdw>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ru-RU" sz="1400" dirty="0" smtClean="0">
                          <a:solidFill>
                            <a:schemeClr val="tx1"/>
                          </a:solidFill>
                          <a:effectLst/>
                          <a:latin typeface="+mn-lt"/>
                        </a:rPr>
                        <a:t>01/07</a:t>
                      </a:r>
                      <a:endParaRPr lang="ru-RU" sz="1400" dirty="0">
                        <a:solidFill>
                          <a:schemeClr val="tx1"/>
                        </a:solidFill>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r>
              <a:tr h="4730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ru-RU" sz="2400" b="1" dirty="0" smtClean="0">
                          <a:solidFill>
                            <a:srgbClr val="C00000"/>
                          </a:solidFill>
                          <a:effectLst>
                            <a:outerShdw blurRad="38100" dist="38100" dir="2700000" algn="tl">
                              <a:srgbClr val="000000">
                                <a:alpha val="43137"/>
                              </a:srgbClr>
                            </a:outerShdw>
                          </a:effectLst>
                          <a:latin typeface="+mn-lt"/>
                          <a:sym typeface="Wingdings"/>
                        </a:rPr>
                        <a:t></a:t>
                      </a:r>
                      <a:endParaRPr lang="ru-RU" sz="2400" b="1" dirty="0">
                        <a:solidFill>
                          <a:srgbClr val="C00000"/>
                        </a:solidFill>
                        <a:effectLst>
                          <a:outerShdw blurRad="38100" dist="38100" dir="2700000" algn="tl">
                            <a:srgbClr val="000000">
                              <a:alpha val="43137"/>
                            </a:srgbClr>
                          </a:outerShdw>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400" dirty="0" smtClean="0">
                          <a:solidFill>
                            <a:schemeClr val="tx1"/>
                          </a:solidFill>
                          <a:effectLst/>
                          <a:latin typeface="+mn-lt"/>
                        </a:rPr>
                        <a:t>2</a:t>
                      </a:r>
                      <a:r>
                        <a:rPr lang="en-US" sz="1400" baseline="0" dirty="0" smtClean="0">
                          <a:solidFill>
                            <a:schemeClr val="tx1"/>
                          </a:solidFill>
                          <a:effectLst/>
                          <a:latin typeface="+mn-lt"/>
                        </a:rPr>
                        <a:t> </a:t>
                      </a:r>
                      <a:r>
                        <a:rPr lang="ru-RU" sz="1400" baseline="0" dirty="0" smtClean="0">
                          <a:solidFill>
                            <a:schemeClr val="tx1"/>
                          </a:solidFill>
                          <a:effectLst/>
                          <a:latin typeface="+mn-lt"/>
                        </a:rPr>
                        <a:t>кв.</a:t>
                      </a:r>
                      <a:endParaRPr lang="ru-RU" sz="1400" dirty="0">
                        <a:solidFill>
                          <a:schemeClr val="tx1"/>
                        </a:solidFill>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r>
              <a:tr h="4730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ru-RU" sz="2400" b="1" dirty="0" smtClean="0">
                          <a:solidFill>
                            <a:srgbClr val="C00000"/>
                          </a:solidFill>
                          <a:effectLst>
                            <a:outerShdw blurRad="38100" dist="38100" dir="2700000" algn="tl">
                              <a:srgbClr val="000000">
                                <a:alpha val="43137"/>
                              </a:srgbClr>
                            </a:outerShdw>
                          </a:effectLst>
                          <a:latin typeface="+mn-lt"/>
                          <a:sym typeface="Wingdings"/>
                        </a:rPr>
                        <a:t></a:t>
                      </a:r>
                      <a:endParaRPr lang="ru-RU" sz="2400" b="1" dirty="0">
                        <a:solidFill>
                          <a:srgbClr val="C00000"/>
                        </a:solidFill>
                        <a:effectLst>
                          <a:outerShdw blurRad="38100" dist="38100" dir="2700000" algn="tl">
                            <a:srgbClr val="000000">
                              <a:alpha val="43137"/>
                            </a:srgbClr>
                          </a:outerShdw>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ru-RU" sz="1400" dirty="0" smtClean="0">
                          <a:solidFill>
                            <a:schemeClr val="tx1"/>
                          </a:solidFill>
                          <a:effectLst/>
                          <a:latin typeface="+mn-lt"/>
                        </a:rPr>
                        <a:t>4</a:t>
                      </a:r>
                      <a:r>
                        <a:rPr lang="ru-RU" sz="1400" baseline="0" dirty="0" smtClean="0">
                          <a:solidFill>
                            <a:schemeClr val="tx1"/>
                          </a:solidFill>
                          <a:effectLst/>
                          <a:latin typeface="+mn-lt"/>
                        </a:rPr>
                        <a:t> кв.</a:t>
                      </a:r>
                      <a:endParaRPr lang="ru-RU" sz="1400" dirty="0">
                        <a:solidFill>
                          <a:schemeClr val="tx1"/>
                        </a:solidFill>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r>
              <a:tr h="4730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ru-RU" sz="2400" b="1" dirty="0" smtClean="0">
                          <a:solidFill>
                            <a:srgbClr val="C00000"/>
                          </a:solidFill>
                          <a:effectLst>
                            <a:outerShdw blurRad="38100" dist="38100" dir="2700000" algn="tl">
                              <a:srgbClr val="000000">
                                <a:alpha val="43137"/>
                              </a:srgbClr>
                            </a:outerShdw>
                          </a:effectLst>
                          <a:latin typeface="+mn-lt"/>
                          <a:sym typeface="Wingdings"/>
                        </a:rPr>
                        <a:t></a:t>
                      </a:r>
                      <a:endParaRPr lang="ru-RU" sz="2400" b="1" dirty="0">
                        <a:solidFill>
                          <a:srgbClr val="C00000"/>
                        </a:solidFill>
                        <a:effectLst>
                          <a:outerShdw blurRad="38100" dist="38100" dir="2700000" algn="tl">
                            <a:srgbClr val="000000">
                              <a:alpha val="43137"/>
                            </a:srgbClr>
                          </a:outerShdw>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ru-RU" sz="1400" dirty="0" smtClean="0">
                          <a:solidFill>
                            <a:schemeClr val="tx1"/>
                          </a:solidFill>
                          <a:effectLst/>
                          <a:latin typeface="+mn-lt"/>
                        </a:rPr>
                        <a:t>4 кв.</a:t>
                      </a:r>
                      <a:endParaRPr lang="ru-RU" sz="1400" dirty="0">
                        <a:solidFill>
                          <a:schemeClr val="tx1"/>
                        </a:solidFill>
                        <a:effectLst/>
                        <a:latin typeface="+mn-lt"/>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ru-RU" dirty="0">
                        <a:latin typeface="+mn-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r>
            </a:tbl>
          </a:graphicData>
        </a:graphic>
      </p:graphicFrame>
      <p:sp>
        <p:nvSpPr>
          <p:cNvPr id="62" name="Пятиугольник 61"/>
          <p:cNvSpPr/>
          <p:nvPr/>
        </p:nvSpPr>
        <p:spPr>
          <a:xfrm>
            <a:off x="2555776" y="2233426"/>
            <a:ext cx="6264696" cy="432048"/>
          </a:xfrm>
          <a:prstGeom prst="homePlate">
            <a:avLst/>
          </a:prstGeom>
          <a:solidFill>
            <a:sysClr val="window" lastClr="FFFFFF"/>
          </a:solidFill>
          <a:ln w="25400" cap="flat" cmpd="sng" algn="ctr">
            <a:solidFill>
              <a:srgbClr val="556771"/>
            </a:solidFill>
            <a:prstDash val="solid"/>
          </a:ln>
          <a:effectLst/>
        </p:spPr>
        <p:txBody>
          <a:bodyPr anchor="ctr"/>
          <a:lstStyle/>
          <a:p>
            <a:pPr marL="0" marR="0" lvl="0" indent="0" defTabSz="914400" eaLnBrk="1" fontAlgn="auto" latinLnBrk="0" hangingPunct="1">
              <a:lnSpc>
                <a:spcPct val="90000"/>
              </a:lnSpc>
              <a:spcBef>
                <a:spcPts val="0"/>
              </a:spcBef>
              <a:spcAft>
                <a:spcPts val="0"/>
              </a:spcAft>
              <a:buClrTx/>
              <a:buSzTx/>
              <a:buFontTx/>
              <a:buNone/>
              <a:tabLst/>
              <a:defRPr/>
            </a:pPr>
            <a:r>
              <a:rPr kumimoji="0" lang="ru-RU" sz="1200" b="1" i="0" u="none" strike="noStrike" kern="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РЕПО с ЦК</a:t>
            </a:r>
            <a:endParaRPr kumimoji="0" lang="en-US" sz="1200" b="1" i="0" u="none" strike="noStrike" kern="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63" name="Пятиугольник 62"/>
          <p:cNvSpPr/>
          <p:nvPr/>
        </p:nvSpPr>
        <p:spPr>
          <a:xfrm>
            <a:off x="3779912" y="2714617"/>
            <a:ext cx="5040560" cy="432048"/>
          </a:xfrm>
          <a:prstGeom prst="homePlate">
            <a:avLst/>
          </a:prstGeom>
          <a:solidFill>
            <a:sysClr val="window" lastClr="FFFFFF"/>
          </a:solidFill>
          <a:ln w="25400" cap="flat" cmpd="sng" algn="ctr">
            <a:solidFill>
              <a:srgbClr val="556771"/>
            </a:solidFill>
            <a:prstDash val="solid"/>
          </a:ln>
          <a:effectLst/>
        </p:spPr>
        <p:txBody>
          <a:bodyPr anchor="ctr"/>
          <a:lstStyle/>
          <a:p>
            <a:pPr marL="0" marR="0" lvl="0" indent="0" defTabSz="914400" eaLnBrk="1" fontAlgn="auto" latinLnBrk="0" hangingPunct="1">
              <a:lnSpc>
                <a:spcPct val="90000"/>
              </a:lnSpc>
              <a:spcBef>
                <a:spcPts val="0"/>
              </a:spcBef>
              <a:spcAft>
                <a:spcPts val="0"/>
              </a:spcAft>
              <a:buClrTx/>
              <a:buSzTx/>
              <a:buFontTx/>
              <a:buNone/>
              <a:tabLst/>
              <a:defRPr/>
            </a:pPr>
            <a:r>
              <a:rPr kumimoji="0" lang="ru-RU" sz="1200" b="1" i="0" u="none" strike="noStrike" kern="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РПС с ЦК</a:t>
            </a:r>
            <a:endParaRPr kumimoji="0" lang="en-US" sz="1200" b="1" i="0" u="none" strike="noStrike" kern="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64" name="Пятиугольник 63"/>
          <p:cNvSpPr/>
          <p:nvPr/>
        </p:nvSpPr>
        <p:spPr>
          <a:xfrm>
            <a:off x="3779912" y="3175152"/>
            <a:ext cx="1584176" cy="432048"/>
          </a:xfrm>
          <a:prstGeom prst="homePlate">
            <a:avLst/>
          </a:prstGeom>
          <a:solidFill>
            <a:sysClr val="window" lastClr="FFFFFF"/>
          </a:solidFill>
          <a:ln w="25400" cap="flat" cmpd="sng" algn="ctr">
            <a:solidFill>
              <a:srgbClr val="556771"/>
            </a:solidFill>
            <a:prstDash val="solid"/>
          </a:ln>
          <a:effectLst/>
        </p:spPr>
        <p:txBody>
          <a:bodyPr anchor="ctr"/>
          <a:lstStyle/>
          <a:p>
            <a:pPr marL="0" marR="0" lvl="0" indent="0" defTabSz="914400" eaLnBrk="1" fontAlgn="auto" latinLnBrk="0" hangingPunct="1">
              <a:lnSpc>
                <a:spcPct val="90000"/>
              </a:lnSpc>
              <a:spcBef>
                <a:spcPts val="0"/>
              </a:spcBef>
              <a:spcAft>
                <a:spcPts val="0"/>
              </a:spcAft>
              <a:buClrTx/>
              <a:buSzTx/>
              <a:buFontTx/>
              <a:buNone/>
              <a:tabLst/>
              <a:defRPr/>
            </a:pPr>
            <a:r>
              <a:rPr kumimoji="0" lang="ru-RU" sz="1200" b="1" i="0" u="none" strike="noStrike" kern="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Т+2</a:t>
            </a:r>
          </a:p>
          <a:p>
            <a:pPr marL="0" marR="0" lvl="0" indent="0" defTabSz="914400" eaLnBrk="1" fontAlgn="auto" latinLnBrk="0" hangingPunct="1">
              <a:lnSpc>
                <a:spcPct val="90000"/>
              </a:lnSpc>
              <a:spcBef>
                <a:spcPts val="0"/>
              </a:spcBef>
              <a:spcAft>
                <a:spcPts val="0"/>
              </a:spcAft>
              <a:buClrTx/>
              <a:buSzTx/>
              <a:buFontTx/>
              <a:buNone/>
              <a:tabLst/>
              <a:defRPr/>
            </a:pPr>
            <a:r>
              <a:rPr lang="ru-RU" sz="1200" b="1" kern="0" dirty="0" smtClean="0">
                <a:solidFill>
                  <a:prstClr val="black"/>
                </a:solidFill>
                <a:latin typeface="Tahoma" pitchFamily="34" charset="0"/>
                <a:ea typeface="Tahoma" pitchFamily="34" charset="0"/>
                <a:cs typeface="Tahoma" pitchFamily="34" charset="0"/>
              </a:rPr>
              <a:t>15 акций + ОФЗ</a:t>
            </a:r>
            <a:endParaRPr kumimoji="0" lang="en-US" sz="1200" b="1" i="0" u="none" strike="noStrike" kern="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65" name="Пятиугольник 64"/>
          <p:cNvSpPr/>
          <p:nvPr/>
        </p:nvSpPr>
        <p:spPr>
          <a:xfrm>
            <a:off x="3780865" y="3628520"/>
            <a:ext cx="1584176" cy="432048"/>
          </a:xfrm>
          <a:prstGeom prst="homePlate">
            <a:avLst/>
          </a:prstGeom>
          <a:solidFill>
            <a:sysClr val="window" lastClr="FFFFFF"/>
          </a:solidFill>
          <a:ln w="25400" cap="flat" cmpd="sng" algn="ctr">
            <a:solidFill>
              <a:srgbClr val="C00000"/>
            </a:solidFill>
            <a:prstDash val="solid"/>
          </a:ln>
          <a:effectLst/>
        </p:spPr>
        <p:txBody>
          <a:bodyPr anchor="ctr"/>
          <a:lstStyle/>
          <a:p>
            <a:pPr marL="0" marR="0" lvl="0" indent="0" defTabSz="914400" eaLnBrk="1" fontAlgn="auto" latinLnBrk="0" hangingPunct="1">
              <a:lnSpc>
                <a:spcPct val="90000"/>
              </a:lnSpc>
              <a:spcBef>
                <a:spcPts val="0"/>
              </a:spcBef>
              <a:spcAft>
                <a:spcPts val="0"/>
              </a:spcAft>
              <a:buClrTx/>
              <a:buSzTx/>
              <a:buFontTx/>
              <a:buNone/>
              <a:tabLst/>
              <a:defRPr/>
            </a:pPr>
            <a:r>
              <a:rPr kumimoji="0" lang="ru-RU" sz="1100" b="1" i="0" u="none" strike="noStrike" kern="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Одновременные</a:t>
            </a:r>
            <a:r>
              <a:rPr kumimoji="0" lang="ru-RU" sz="1100" b="1" i="0" u="none" strike="noStrike" kern="0" cap="none" spc="0" normalizeH="0" noProof="0" dirty="0" smtClean="0">
                <a:ln>
                  <a:noFill/>
                </a:ln>
                <a:solidFill>
                  <a:prstClr val="black"/>
                </a:solidFill>
                <a:effectLst/>
                <a:uLnTx/>
                <a:uFillTx/>
                <a:latin typeface="Tahoma" pitchFamily="34" charset="0"/>
                <a:ea typeface="Tahoma" pitchFamily="34" charset="0"/>
                <a:cs typeface="Tahoma" pitchFamily="34" charset="0"/>
              </a:rPr>
              <a:t> торги Т0/Т+2</a:t>
            </a:r>
            <a:endParaRPr kumimoji="0" lang="en-US" sz="1100" b="1" i="0" u="none" strike="noStrike" kern="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66" name="Пятиугольник 65"/>
          <p:cNvSpPr/>
          <p:nvPr/>
        </p:nvSpPr>
        <p:spPr>
          <a:xfrm>
            <a:off x="5136767" y="4103976"/>
            <a:ext cx="3672408" cy="432048"/>
          </a:xfrm>
          <a:prstGeom prst="homePlate">
            <a:avLst/>
          </a:prstGeom>
          <a:solidFill>
            <a:sysClr val="window" lastClr="FFFFFF"/>
          </a:solidFill>
          <a:ln w="25400" cap="flat" cmpd="sng" algn="ctr">
            <a:solidFill>
              <a:srgbClr val="556771"/>
            </a:solidFill>
            <a:prstDash val="solid"/>
          </a:ln>
          <a:effectLst/>
        </p:spPr>
        <p:txBody>
          <a:bodyPr anchor="ctr"/>
          <a:lstStyle/>
          <a:p>
            <a:pPr marL="0" marR="0" lvl="0" indent="0" defTabSz="914400" eaLnBrk="1" fontAlgn="auto" latinLnBrk="0" hangingPunct="1">
              <a:lnSpc>
                <a:spcPct val="90000"/>
              </a:lnSpc>
              <a:spcBef>
                <a:spcPts val="0"/>
              </a:spcBef>
              <a:spcAft>
                <a:spcPts val="0"/>
              </a:spcAft>
              <a:buClrTx/>
              <a:buSzTx/>
              <a:buFontTx/>
              <a:buNone/>
              <a:tabLst/>
              <a:defRPr/>
            </a:pPr>
            <a:r>
              <a:rPr kumimoji="0" lang="ru-RU" sz="1200" b="1" i="0" u="none" strike="noStrike" kern="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Т+2:</a:t>
            </a:r>
            <a:r>
              <a:rPr kumimoji="0" lang="ru-RU" sz="1200" b="1" i="0" u="none" strike="noStrike" kern="0" cap="none" spc="0" normalizeH="0" noProof="0" dirty="0" smtClean="0">
                <a:ln>
                  <a:noFill/>
                </a:ln>
                <a:solidFill>
                  <a:prstClr val="black"/>
                </a:solidFill>
                <a:effectLst/>
                <a:uLnTx/>
                <a:uFillTx/>
                <a:latin typeface="Tahoma" pitchFamily="34" charset="0"/>
                <a:ea typeface="Tahoma" pitchFamily="34" charset="0"/>
                <a:cs typeface="Tahoma" pitchFamily="34" charset="0"/>
              </a:rPr>
              <a:t> 50 акций + ОФЗ</a:t>
            </a:r>
            <a:endParaRPr kumimoji="0" lang="en-US" sz="1200" b="1" i="0" u="none" strike="noStrike" kern="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67" name="Пятиугольник 66"/>
          <p:cNvSpPr/>
          <p:nvPr/>
        </p:nvSpPr>
        <p:spPr>
          <a:xfrm>
            <a:off x="3780865" y="4590427"/>
            <a:ext cx="5039607" cy="432048"/>
          </a:xfrm>
          <a:prstGeom prst="homePlate">
            <a:avLst/>
          </a:prstGeom>
          <a:solidFill>
            <a:sysClr val="window" lastClr="FFFFFF"/>
          </a:solidFill>
          <a:ln w="25400" cap="flat" cmpd="sng" algn="ctr">
            <a:solidFill>
              <a:srgbClr val="556771"/>
            </a:solidFill>
            <a:prstDash val="solid"/>
          </a:ln>
          <a:effectLst/>
        </p:spPr>
        <p:txBody>
          <a:bodyPr anchor="ctr"/>
          <a:lstStyle/>
          <a:p>
            <a:pPr marL="0" marR="0" lvl="0" indent="0" defTabSz="914400" eaLnBrk="1" fontAlgn="auto" latinLnBrk="0" hangingPunct="1">
              <a:lnSpc>
                <a:spcPct val="90000"/>
              </a:lnSpc>
              <a:spcBef>
                <a:spcPts val="0"/>
              </a:spcBef>
              <a:spcAft>
                <a:spcPts val="0"/>
              </a:spcAft>
              <a:buClrTx/>
              <a:buSzTx/>
              <a:buFontTx/>
              <a:buNone/>
              <a:tabLst/>
              <a:defRPr/>
            </a:pPr>
            <a:r>
              <a:rPr kumimoji="0" lang="ru-RU" sz="1200" b="1" i="0" u="none" strike="noStrike" kern="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Прием 100% валюты в обеспечение</a:t>
            </a:r>
            <a:endParaRPr kumimoji="0" lang="en-US" sz="1200" b="1" i="0" u="none" strike="noStrike" kern="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68" name="Пятиугольник 67"/>
          <p:cNvSpPr/>
          <p:nvPr/>
        </p:nvSpPr>
        <p:spPr>
          <a:xfrm>
            <a:off x="6466842" y="5548064"/>
            <a:ext cx="2520280" cy="432048"/>
          </a:xfrm>
          <a:prstGeom prst="homePlate">
            <a:avLst/>
          </a:prstGeom>
          <a:solidFill>
            <a:sysClr val="window" lastClr="FFFFFF"/>
          </a:solidFill>
          <a:ln w="25400" cap="flat" cmpd="sng" algn="ctr">
            <a:solidFill>
              <a:srgbClr val="556771"/>
            </a:solidFill>
            <a:prstDash val="solid"/>
          </a:ln>
          <a:effectLst/>
        </p:spPr>
        <p:txBody>
          <a:bodyPr anchor="ctr"/>
          <a:lstStyle/>
          <a:p>
            <a:pPr marL="0" marR="0" lvl="0" indent="0" defTabSz="914400" eaLnBrk="1" fontAlgn="auto" latinLnBrk="0" hangingPunct="1">
              <a:lnSpc>
                <a:spcPct val="90000"/>
              </a:lnSpc>
              <a:spcBef>
                <a:spcPts val="0"/>
              </a:spcBef>
              <a:spcAft>
                <a:spcPts val="0"/>
              </a:spcAft>
              <a:buClrTx/>
              <a:buSzTx/>
              <a:buFontTx/>
              <a:buNone/>
              <a:tabLst/>
              <a:defRPr/>
            </a:pPr>
            <a:r>
              <a:rPr lang="ru-RU" sz="800" b="1" kern="0" dirty="0">
                <a:solidFill>
                  <a:prstClr val="black"/>
                </a:solidFill>
                <a:latin typeface="Tahoma" pitchFamily="34" charset="0"/>
                <a:ea typeface="Tahoma" pitchFamily="34" charset="0"/>
                <a:cs typeface="Tahoma" pitchFamily="34" charset="0"/>
              </a:rPr>
              <a:t>Опциональные расчеты в валюте в T+2</a:t>
            </a:r>
          </a:p>
          <a:p>
            <a:pPr marL="0" marR="0" lvl="0" indent="0" defTabSz="914400" eaLnBrk="1" fontAlgn="auto" latinLnBrk="0" hangingPunct="1">
              <a:lnSpc>
                <a:spcPct val="90000"/>
              </a:lnSpc>
              <a:spcBef>
                <a:spcPts val="0"/>
              </a:spcBef>
              <a:spcAft>
                <a:spcPts val="0"/>
              </a:spcAft>
              <a:buClrTx/>
              <a:buSzTx/>
              <a:buFontTx/>
              <a:buNone/>
              <a:tabLst/>
              <a:defRPr/>
            </a:pPr>
            <a:r>
              <a:rPr lang="ru-RU" sz="800" b="1" kern="0" dirty="0">
                <a:solidFill>
                  <a:prstClr val="black"/>
                </a:solidFill>
                <a:latin typeface="Tahoma" pitchFamily="34" charset="0"/>
                <a:ea typeface="Tahoma" pitchFamily="34" charset="0"/>
                <a:cs typeface="Tahoma" pitchFamily="34" charset="0"/>
              </a:rPr>
              <a:t>Конверсия в/из депозитарных расписок</a:t>
            </a:r>
          </a:p>
          <a:p>
            <a:pPr marL="0" marR="0" lvl="0" indent="0" defTabSz="914400" eaLnBrk="1" fontAlgn="auto" latinLnBrk="0" hangingPunct="1">
              <a:lnSpc>
                <a:spcPct val="90000"/>
              </a:lnSpc>
              <a:spcBef>
                <a:spcPts val="0"/>
              </a:spcBef>
              <a:spcAft>
                <a:spcPts val="0"/>
              </a:spcAft>
              <a:buClrTx/>
              <a:buSzTx/>
              <a:buFontTx/>
              <a:buNone/>
              <a:tabLst/>
              <a:defRPr/>
            </a:pPr>
            <a:r>
              <a:rPr lang="ru-RU" sz="800" b="1" kern="0" dirty="0">
                <a:solidFill>
                  <a:prstClr val="black"/>
                </a:solidFill>
                <a:latin typeface="Tahoma" pitchFamily="34" charset="0"/>
                <a:ea typeface="Tahoma" pitchFamily="34" charset="0"/>
                <a:cs typeface="Tahoma" pitchFamily="34" charset="0"/>
              </a:rPr>
              <a:t>Досрочные расчеты: Т0 и Т+1</a:t>
            </a:r>
          </a:p>
        </p:txBody>
      </p:sp>
      <p:sp>
        <p:nvSpPr>
          <p:cNvPr id="69" name="Пятиугольник 68"/>
          <p:cNvSpPr/>
          <p:nvPr/>
        </p:nvSpPr>
        <p:spPr>
          <a:xfrm>
            <a:off x="5136766" y="5116016"/>
            <a:ext cx="3683705" cy="432048"/>
          </a:xfrm>
          <a:prstGeom prst="homePlate">
            <a:avLst/>
          </a:prstGeom>
          <a:solidFill>
            <a:sysClr val="window" lastClr="FFFFFF"/>
          </a:solidFill>
          <a:ln w="25400" cap="flat" cmpd="sng" algn="ctr">
            <a:solidFill>
              <a:srgbClr val="556771"/>
            </a:solidFill>
            <a:prstDash val="solid"/>
          </a:ln>
          <a:effectLst/>
        </p:spPr>
        <p:txBody>
          <a:bodyPr anchor="ctr"/>
          <a:lstStyle/>
          <a:p>
            <a:pPr marL="0" marR="0" lvl="0" indent="0" defTabSz="914400" eaLnBrk="1" fontAlgn="auto" latinLnBrk="0" hangingPunct="1">
              <a:lnSpc>
                <a:spcPct val="90000"/>
              </a:lnSpc>
              <a:spcBef>
                <a:spcPts val="0"/>
              </a:spcBef>
              <a:spcAft>
                <a:spcPts val="0"/>
              </a:spcAft>
              <a:buClrTx/>
              <a:buSzTx/>
              <a:buFontTx/>
              <a:buNone/>
              <a:tabLst/>
              <a:defRPr/>
            </a:pPr>
            <a:r>
              <a:rPr lang="ru-RU" sz="1050" b="1" kern="0" dirty="0">
                <a:solidFill>
                  <a:prstClr val="black"/>
                </a:solidFill>
                <a:latin typeface="Tahoma" pitchFamily="34" charset="0"/>
                <a:ea typeface="Tahoma" pitchFamily="34" charset="0"/>
                <a:cs typeface="Tahoma" pitchFamily="34" charset="0"/>
              </a:rPr>
              <a:t>Прием иностранных ценных бумаг в обеспечение</a:t>
            </a:r>
          </a:p>
        </p:txBody>
      </p:sp>
      <p:sp>
        <p:nvSpPr>
          <p:cNvPr id="3" name="Номер слайда 2"/>
          <p:cNvSpPr>
            <a:spLocks noGrp="1"/>
          </p:cNvSpPr>
          <p:nvPr>
            <p:ph type="sldNum" sz="quarter" idx="12"/>
          </p:nvPr>
        </p:nvSpPr>
        <p:spPr/>
        <p:txBody>
          <a:bodyPr/>
          <a:lstStyle/>
          <a:p>
            <a:fld id="{B9E2B10B-2B5B-4D21-B621-3C15B0884A5E}" type="slidenum">
              <a:rPr lang="ru-RU" smtClean="0">
                <a:solidFill>
                  <a:srgbClr val="000000">
                    <a:tint val="75000"/>
                  </a:srgbClr>
                </a:solidFill>
              </a:rPr>
              <a:pPr/>
              <a:t>8</a:t>
            </a:fld>
            <a:endParaRPr lang="ru-RU">
              <a:solidFill>
                <a:srgbClr val="000000">
                  <a:tint val="75000"/>
                </a:srgbClr>
              </a:solidFill>
            </a:endParaRPr>
          </a:p>
        </p:txBody>
      </p:sp>
    </p:spTree>
    <p:extLst>
      <p:ext uri="{BB962C8B-B14F-4D97-AF65-F5344CB8AC3E}">
        <p14:creationId xmlns:p14="http://schemas.microsoft.com/office/powerpoint/2010/main" val="3326180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ru-RU" dirty="0" smtClean="0"/>
              <a:t>ЭТАПЫ ДОПУСКА К ТОРГАМ НА МОСКОВСКОЙ БИРЖЕ </a:t>
            </a:r>
            <a:r>
              <a:rPr lang="ru-RU" b="1" dirty="0" smtClean="0"/>
              <a:t>ИНОСТРАННЫХ ОБЛИГАЦИЙ</a:t>
            </a:r>
            <a:endParaRPr lang="ru-RU" b="1" dirty="0"/>
          </a:p>
        </p:txBody>
      </p:sp>
      <p:sp>
        <p:nvSpPr>
          <p:cNvPr id="30" name="TextBox 55"/>
          <p:cNvSpPr txBox="1">
            <a:spLocks noChangeArrowheads="1"/>
          </p:cNvSpPr>
          <p:nvPr/>
        </p:nvSpPr>
        <p:spPr bwMode="auto">
          <a:xfrm>
            <a:off x="1198562" y="1581210"/>
            <a:ext cx="7693918" cy="276999"/>
          </a:xfrm>
          <a:prstGeom prst="rect">
            <a:avLst/>
          </a:prstGeom>
          <a:noFill/>
          <a:ln w="9525">
            <a:noFill/>
            <a:miter lim="800000"/>
            <a:headEnd/>
            <a:tailEnd/>
          </a:ln>
        </p:spPr>
        <p:txBody>
          <a:bodyPr wrap="square">
            <a:spAutoFit/>
          </a:bodyPr>
          <a:lstStyle/>
          <a:p>
            <a:pPr fontAlgn="base">
              <a:spcBef>
                <a:spcPct val="0"/>
              </a:spcBef>
              <a:spcAft>
                <a:spcPct val="0"/>
              </a:spcAft>
            </a:pPr>
            <a:r>
              <a:rPr lang="ru-RU" sz="1200" b="1" dirty="0">
                <a:latin typeface="Tahoma" pitchFamily="34" charset="0"/>
                <a:ea typeface="Tahoma" pitchFamily="34" charset="0"/>
                <a:cs typeface="Tahoma" pitchFamily="34" charset="0"/>
              </a:rPr>
              <a:t>Процедура выпуска облигаций иностранным эмитентом занимает не более 5 месяцев…</a:t>
            </a:r>
          </a:p>
        </p:txBody>
      </p:sp>
      <p:grpSp>
        <p:nvGrpSpPr>
          <p:cNvPr id="58" name="Группа 57"/>
          <p:cNvGrpSpPr/>
          <p:nvPr/>
        </p:nvGrpSpPr>
        <p:grpSpPr>
          <a:xfrm>
            <a:off x="1198562" y="1941374"/>
            <a:ext cx="8610571" cy="1790163"/>
            <a:chOff x="1405653" y="1217315"/>
            <a:chExt cx="7341704" cy="2211685"/>
          </a:xfrm>
        </p:grpSpPr>
        <p:pic>
          <p:nvPicPr>
            <p:cNvPr id="61" name="Picture 1"/>
            <p:cNvPicPr>
              <a:picLocks noChangeAspect="1" noChangeArrowheads="1"/>
            </p:cNvPicPr>
            <p:nvPr/>
          </p:nvPicPr>
          <p:blipFill>
            <a:blip r:embed="rId2" cstate="print"/>
            <a:srcRect/>
            <a:stretch>
              <a:fillRect/>
            </a:stretch>
          </p:blipFill>
          <p:spPr bwMode="auto">
            <a:xfrm>
              <a:off x="3660775" y="1474788"/>
              <a:ext cx="47625" cy="314325"/>
            </a:xfrm>
            <a:prstGeom prst="rect">
              <a:avLst/>
            </a:prstGeom>
            <a:noFill/>
            <a:ln w="9525">
              <a:noFill/>
              <a:miter lim="800000"/>
              <a:headEnd/>
              <a:tailEnd/>
            </a:ln>
          </p:spPr>
        </p:pic>
        <p:pic>
          <p:nvPicPr>
            <p:cNvPr id="64" name="Picture 1"/>
            <p:cNvPicPr>
              <a:picLocks noChangeAspect="1" noChangeArrowheads="1"/>
            </p:cNvPicPr>
            <p:nvPr/>
          </p:nvPicPr>
          <p:blipFill>
            <a:blip r:embed="rId2" cstate="print"/>
            <a:srcRect/>
            <a:stretch>
              <a:fillRect/>
            </a:stretch>
          </p:blipFill>
          <p:spPr bwMode="auto">
            <a:xfrm>
              <a:off x="6478588" y="1520825"/>
              <a:ext cx="47625" cy="314325"/>
            </a:xfrm>
            <a:prstGeom prst="rect">
              <a:avLst/>
            </a:prstGeom>
            <a:noFill/>
            <a:ln w="9525">
              <a:noFill/>
              <a:miter lim="800000"/>
              <a:headEnd/>
              <a:tailEnd/>
            </a:ln>
          </p:spPr>
        </p:pic>
        <p:sp>
          <p:nvSpPr>
            <p:cNvPr id="65" name="Блок-схема: данные 64"/>
            <p:cNvSpPr/>
            <p:nvPr/>
          </p:nvSpPr>
          <p:spPr bwMode="auto">
            <a:xfrm>
              <a:off x="3421063" y="2284413"/>
              <a:ext cx="2230437" cy="777875"/>
            </a:xfrm>
            <a:prstGeom prst="flowChartInputOutpu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ru-RU">
                <a:solidFill>
                  <a:prstClr val="white"/>
                </a:solidFill>
                <a:latin typeface="Tahoma" pitchFamily="34" charset="0"/>
                <a:ea typeface="Tahoma" pitchFamily="34" charset="0"/>
                <a:cs typeface="Tahoma" pitchFamily="34" charset="0"/>
              </a:endParaRPr>
            </a:p>
          </p:txBody>
        </p:sp>
        <p:grpSp>
          <p:nvGrpSpPr>
            <p:cNvPr id="66" name="Группа 88"/>
            <p:cNvGrpSpPr>
              <a:grpSpLocks/>
            </p:cNvGrpSpPr>
            <p:nvPr/>
          </p:nvGrpSpPr>
          <p:grpSpPr bwMode="auto">
            <a:xfrm>
              <a:off x="1476375" y="1484312"/>
              <a:ext cx="6119813" cy="1944688"/>
              <a:chOff x="539552" y="1268759"/>
              <a:chExt cx="6120680" cy="2160241"/>
            </a:xfrm>
          </p:grpSpPr>
          <p:sp>
            <p:nvSpPr>
              <p:cNvPr id="74" name="Блок-схема: данные 73"/>
              <p:cNvSpPr/>
              <p:nvPr/>
            </p:nvSpPr>
            <p:spPr>
              <a:xfrm rot="10800000" flipH="1">
                <a:off x="539552" y="1268759"/>
                <a:ext cx="2232341" cy="864096"/>
              </a:xfrm>
              <a:prstGeom prst="flowChartInputOutpu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ru-RU">
                  <a:solidFill>
                    <a:prstClr val="white"/>
                  </a:solidFill>
                  <a:latin typeface="Tahoma" pitchFamily="34" charset="0"/>
                  <a:ea typeface="Tahoma" pitchFamily="34" charset="0"/>
                  <a:cs typeface="Tahoma" pitchFamily="34" charset="0"/>
                </a:endParaRPr>
              </a:p>
            </p:txBody>
          </p:sp>
          <p:sp>
            <p:nvSpPr>
              <p:cNvPr id="75" name="Блок-схема: данные 74"/>
              <p:cNvSpPr/>
              <p:nvPr/>
            </p:nvSpPr>
            <p:spPr>
              <a:xfrm>
                <a:off x="539552" y="2157545"/>
                <a:ext cx="2232341" cy="864096"/>
              </a:xfrm>
              <a:prstGeom prst="flowChartInputOutpu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ru-RU">
                  <a:solidFill>
                    <a:prstClr val="white"/>
                  </a:solidFill>
                  <a:latin typeface="Tahoma" pitchFamily="34" charset="0"/>
                  <a:ea typeface="Tahoma" pitchFamily="34" charset="0"/>
                  <a:cs typeface="Tahoma" pitchFamily="34" charset="0"/>
                </a:endParaRPr>
              </a:p>
            </p:txBody>
          </p:sp>
          <p:grpSp>
            <p:nvGrpSpPr>
              <p:cNvPr id="76" name="Группа 87"/>
              <p:cNvGrpSpPr>
                <a:grpSpLocks/>
              </p:cNvGrpSpPr>
              <p:nvPr/>
            </p:nvGrpSpPr>
            <p:grpSpPr bwMode="auto">
              <a:xfrm>
                <a:off x="2483768" y="1268760"/>
                <a:ext cx="4176464" cy="1753593"/>
                <a:chOff x="2483768" y="1268760"/>
                <a:chExt cx="4176464" cy="1753593"/>
              </a:xfrm>
            </p:grpSpPr>
            <p:sp>
              <p:nvSpPr>
                <p:cNvPr id="81" name="Блок-схема: данные 80"/>
                <p:cNvSpPr/>
                <p:nvPr/>
              </p:nvSpPr>
              <p:spPr>
                <a:xfrm rot="10800000" flipH="1">
                  <a:off x="2484515" y="1268760"/>
                  <a:ext cx="2232341" cy="864096"/>
                </a:xfrm>
                <a:prstGeom prst="flowChartInputOutpu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ru-RU">
                    <a:solidFill>
                      <a:prstClr val="white"/>
                    </a:solidFill>
                    <a:latin typeface="Tahoma" pitchFamily="34" charset="0"/>
                    <a:ea typeface="Tahoma" pitchFamily="34" charset="0"/>
                    <a:cs typeface="Tahoma" pitchFamily="34" charset="0"/>
                  </a:endParaRPr>
                </a:p>
              </p:txBody>
            </p:sp>
            <p:grpSp>
              <p:nvGrpSpPr>
                <p:cNvPr id="82" name="Группа 86"/>
                <p:cNvGrpSpPr>
                  <a:grpSpLocks/>
                </p:cNvGrpSpPr>
                <p:nvPr/>
              </p:nvGrpSpPr>
              <p:grpSpPr bwMode="auto">
                <a:xfrm>
                  <a:off x="4427984" y="1268761"/>
                  <a:ext cx="2232248" cy="1753592"/>
                  <a:chOff x="4427984" y="1268761"/>
                  <a:chExt cx="2232248" cy="1753592"/>
                </a:xfrm>
              </p:grpSpPr>
              <p:sp>
                <p:nvSpPr>
                  <p:cNvPr id="83" name="Блок-схема: данные 82"/>
                  <p:cNvSpPr/>
                  <p:nvPr/>
                </p:nvSpPr>
                <p:spPr>
                  <a:xfrm rot="10800000" flipH="1">
                    <a:off x="4427891" y="1268760"/>
                    <a:ext cx="2232341" cy="864096"/>
                  </a:xfrm>
                  <a:prstGeom prst="flowChartInputOutpu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ru-RU">
                      <a:solidFill>
                        <a:prstClr val="white"/>
                      </a:solidFill>
                      <a:latin typeface="Tahoma" pitchFamily="34" charset="0"/>
                      <a:ea typeface="Tahoma" pitchFamily="34" charset="0"/>
                      <a:cs typeface="Tahoma" pitchFamily="34" charset="0"/>
                    </a:endParaRPr>
                  </a:p>
                </p:txBody>
              </p:sp>
              <p:sp>
                <p:nvSpPr>
                  <p:cNvPr id="84" name="Блок-схема: данные 83"/>
                  <p:cNvSpPr/>
                  <p:nvPr/>
                </p:nvSpPr>
                <p:spPr>
                  <a:xfrm>
                    <a:off x="4427891" y="2157545"/>
                    <a:ext cx="2232341" cy="864096"/>
                  </a:xfrm>
                  <a:prstGeom prst="flowChartInputOutpu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ru-RU">
                      <a:solidFill>
                        <a:prstClr val="white"/>
                      </a:solidFill>
                      <a:latin typeface="Tahoma" pitchFamily="34" charset="0"/>
                      <a:ea typeface="Tahoma" pitchFamily="34" charset="0"/>
                      <a:cs typeface="Tahoma" pitchFamily="34" charset="0"/>
                    </a:endParaRPr>
                  </a:p>
                </p:txBody>
              </p:sp>
            </p:grpSp>
          </p:grpSp>
          <p:sp>
            <p:nvSpPr>
              <p:cNvPr id="77" name="Нашивка 76"/>
              <p:cNvSpPr/>
              <p:nvPr/>
            </p:nvSpPr>
            <p:spPr>
              <a:xfrm>
                <a:off x="539552" y="3069254"/>
                <a:ext cx="1944964" cy="359746"/>
              </a:xfrm>
              <a:prstGeom prst="chevron">
                <a:avLst/>
              </a:prstGeom>
              <a:solidFill>
                <a:schemeClr val="tx1">
                  <a:lumMod val="50000"/>
                  <a:lumOff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ru-RU" sz="1200" dirty="0">
                    <a:solidFill>
                      <a:prstClr val="white"/>
                    </a:solidFill>
                    <a:latin typeface="Tahoma" pitchFamily="34" charset="0"/>
                    <a:ea typeface="Tahoma" pitchFamily="34" charset="0"/>
                    <a:cs typeface="Tahoma" pitchFamily="34" charset="0"/>
                  </a:rPr>
                  <a:t>1 месяц</a:t>
                </a:r>
              </a:p>
            </p:txBody>
          </p:sp>
          <p:sp>
            <p:nvSpPr>
              <p:cNvPr id="78" name="Нашивка 77"/>
              <p:cNvSpPr/>
              <p:nvPr/>
            </p:nvSpPr>
            <p:spPr>
              <a:xfrm>
                <a:off x="2484516" y="3069254"/>
                <a:ext cx="1943375" cy="359746"/>
              </a:xfrm>
              <a:prstGeom prst="chevron">
                <a:avLst/>
              </a:prstGeom>
              <a:solidFill>
                <a:schemeClr val="tx1">
                  <a:lumMod val="50000"/>
                  <a:lumOff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ru-RU" sz="1200" dirty="0">
                    <a:solidFill>
                      <a:prstClr val="white"/>
                    </a:solidFill>
                    <a:latin typeface="Tahoma" pitchFamily="34" charset="0"/>
                    <a:ea typeface="Tahoma" pitchFamily="34" charset="0"/>
                    <a:cs typeface="Tahoma" pitchFamily="34" charset="0"/>
                  </a:rPr>
                  <a:t>2 месяца</a:t>
                </a:r>
              </a:p>
            </p:txBody>
          </p:sp>
          <p:sp>
            <p:nvSpPr>
              <p:cNvPr id="79" name="Нашивка 78"/>
              <p:cNvSpPr/>
              <p:nvPr/>
            </p:nvSpPr>
            <p:spPr>
              <a:xfrm>
                <a:off x="4427891" y="3069254"/>
                <a:ext cx="1944963" cy="359746"/>
              </a:xfrm>
              <a:prstGeom prst="chevron">
                <a:avLst/>
              </a:prstGeom>
              <a:solidFill>
                <a:schemeClr val="tx1">
                  <a:lumMod val="50000"/>
                  <a:lumOff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ru-RU" sz="1200" dirty="0">
                    <a:solidFill>
                      <a:prstClr val="white"/>
                    </a:solidFill>
                    <a:latin typeface="Tahoma" pitchFamily="34" charset="0"/>
                    <a:ea typeface="Tahoma" pitchFamily="34" charset="0"/>
                    <a:cs typeface="Tahoma" pitchFamily="34" charset="0"/>
                  </a:rPr>
                  <a:t>1 месяц</a:t>
                </a:r>
              </a:p>
            </p:txBody>
          </p:sp>
          <p:sp>
            <p:nvSpPr>
              <p:cNvPr id="80" name="TextBox 79"/>
              <p:cNvSpPr txBox="1"/>
              <p:nvPr/>
            </p:nvSpPr>
            <p:spPr>
              <a:xfrm>
                <a:off x="755483" y="1341061"/>
                <a:ext cx="1729033" cy="587205"/>
              </a:xfrm>
              <a:prstGeom prst="rect">
                <a:avLst/>
              </a:prstGeom>
              <a:noFill/>
            </p:spPr>
            <p:txBody>
              <a:bodyPr>
                <a:spAutoFit/>
              </a:bodyPr>
              <a:lstStyle/>
              <a:p>
                <a:pPr algn="ctr" fontAlgn="base">
                  <a:spcBef>
                    <a:spcPct val="0"/>
                  </a:spcBef>
                  <a:spcAft>
                    <a:spcPct val="0"/>
                  </a:spcAft>
                  <a:defRPr/>
                </a:pPr>
                <a:r>
                  <a:rPr lang="ru-RU" sz="1200" b="1" dirty="0">
                    <a:solidFill>
                      <a:prstClr val="white">
                        <a:lumMod val="95000"/>
                      </a:prstClr>
                    </a:solidFill>
                    <a:latin typeface="Tahoma" pitchFamily="34" charset="0"/>
                    <a:ea typeface="Tahoma" pitchFamily="34" charset="0"/>
                    <a:cs typeface="Tahoma" pitchFamily="34" charset="0"/>
                  </a:rPr>
                  <a:t>Инициирование процесса</a:t>
                </a:r>
              </a:p>
            </p:txBody>
          </p:sp>
        </p:grpSp>
        <p:sp>
          <p:nvSpPr>
            <p:cNvPr id="67" name="TextBox 66"/>
            <p:cNvSpPr txBox="1"/>
            <p:nvPr/>
          </p:nvSpPr>
          <p:spPr>
            <a:xfrm>
              <a:off x="3635375" y="1557338"/>
              <a:ext cx="1728788" cy="528612"/>
            </a:xfrm>
            <a:prstGeom prst="rect">
              <a:avLst/>
            </a:prstGeom>
            <a:noFill/>
          </p:spPr>
          <p:txBody>
            <a:bodyPr>
              <a:spAutoFit/>
            </a:bodyPr>
            <a:lstStyle/>
            <a:p>
              <a:pPr algn="ctr" fontAlgn="base">
                <a:spcBef>
                  <a:spcPct val="0"/>
                </a:spcBef>
                <a:spcAft>
                  <a:spcPct val="0"/>
                </a:spcAft>
                <a:defRPr/>
              </a:pPr>
              <a:r>
                <a:rPr lang="ru-RU" sz="1200" b="1" dirty="0">
                  <a:solidFill>
                    <a:prstClr val="white">
                      <a:lumMod val="95000"/>
                    </a:prstClr>
                  </a:solidFill>
                  <a:latin typeface="Tahoma" pitchFamily="34" charset="0"/>
                  <a:ea typeface="Tahoma" pitchFamily="34" charset="0"/>
                  <a:cs typeface="Tahoma" pitchFamily="34" charset="0"/>
                </a:rPr>
                <a:t>Подготовка документов</a:t>
              </a:r>
            </a:p>
          </p:txBody>
        </p:sp>
        <p:sp>
          <p:nvSpPr>
            <p:cNvPr id="68" name="TextBox 67"/>
            <p:cNvSpPr txBox="1"/>
            <p:nvPr/>
          </p:nvSpPr>
          <p:spPr>
            <a:xfrm>
              <a:off x="5580063" y="1557338"/>
              <a:ext cx="1728787" cy="528612"/>
            </a:xfrm>
            <a:prstGeom prst="rect">
              <a:avLst/>
            </a:prstGeom>
            <a:noFill/>
          </p:spPr>
          <p:txBody>
            <a:bodyPr>
              <a:spAutoFit/>
            </a:bodyPr>
            <a:lstStyle/>
            <a:p>
              <a:pPr algn="ctr" fontAlgn="base">
                <a:spcBef>
                  <a:spcPct val="0"/>
                </a:spcBef>
                <a:spcAft>
                  <a:spcPct val="0"/>
                </a:spcAft>
                <a:defRPr/>
              </a:pPr>
              <a:r>
                <a:rPr lang="ru-RU" sz="1200" b="1" dirty="0">
                  <a:solidFill>
                    <a:prstClr val="white">
                      <a:lumMod val="95000"/>
                    </a:prstClr>
                  </a:solidFill>
                  <a:latin typeface="Tahoma" pitchFamily="34" charset="0"/>
                  <a:ea typeface="Tahoma" pitchFamily="34" charset="0"/>
                  <a:cs typeface="Tahoma" pitchFamily="34" charset="0"/>
                </a:rPr>
                <a:t>Допуск к торгам на </a:t>
              </a:r>
              <a:r>
                <a:rPr lang="ru-RU" sz="1200" b="1" dirty="0" smtClean="0">
                  <a:solidFill>
                    <a:prstClr val="white">
                      <a:lumMod val="95000"/>
                    </a:prstClr>
                  </a:solidFill>
                  <a:latin typeface="Tahoma" pitchFamily="34" charset="0"/>
                  <a:ea typeface="Tahoma" pitchFamily="34" charset="0"/>
                  <a:cs typeface="Tahoma" pitchFamily="34" charset="0"/>
                </a:rPr>
                <a:t>Московской Бирже</a:t>
              </a:r>
              <a:endParaRPr lang="ru-RU" sz="1200" b="1" dirty="0">
                <a:solidFill>
                  <a:prstClr val="white">
                    <a:lumMod val="95000"/>
                  </a:prstClr>
                </a:solidFill>
                <a:latin typeface="Tahoma" pitchFamily="34" charset="0"/>
                <a:ea typeface="Tahoma" pitchFamily="34" charset="0"/>
                <a:cs typeface="Tahoma" pitchFamily="34" charset="0"/>
              </a:endParaRPr>
            </a:p>
          </p:txBody>
        </p:sp>
        <p:sp>
          <p:nvSpPr>
            <p:cNvPr id="69" name="TextBox 70"/>
            <p:cNvSpPr txBox="1">
              <a:spLocks noChangeArrowheads="1"/>
            </p:cNvSpPr>
            <p:nvPr/>
          </p:nvSpPr>
          <p:spPr bwMode="auto">
            <a:xfrm>
              <a:off x="1908175" y="2349500"/>
              <a:ext cx="1511300" cy="528612"/>
            </a:xfrm>
            <a:prstGeom prst="rect">
              <a:avLst/>
            </a:prstGeom>
            <a:noFill/>
            <a:ln w="9525">
              <a:noFill/>
              <a:miter lim="800000"/>
              <a:headEnd/>
              <a:tailEnd/>
            </a:ln>
          </p:spPr>
          <p:txBody>
            <a:bodyPr>
              <a:spAutoFit/>
            </a:bodyPr>
            <a:lstStyle/>
            <a:p>
              <a:pPr fontAlgn="base">
                <a:spcBef>
                  <a:spcPct val="0"/>
                </a:spcBef>
                <a:spcAft>
                  <a:spcPct val="0"/>
                </a:spcAft>
                <a:buFont typeface="Arial" charset="0"/>
                <a:buChar char="•"/>
              </a:pPr>
              <a:r>
                <a:rPr lang="ru-RU" sz="800" b="1" dirty="0" smtClean="0">
                  <a:solidFill>
                    <a:srgbClr val="1F497D"/>
                  </a:solidFill>
                  <a:latin typeface="Tahoma" pitchFamily="34" charset="0"/>
                  <a:ea typeface="Tahoma" pitchFamily="34" charset="0"/>
                  <a:cs typeface="Tahoma" pitchFamily="34" charset="0"/>
                </a:rPr>
                <a:t> Выбор </a:t>
              </a:r>
              <a:r>
                <a:rPr lang="ru-RU" sz="800" b="1" dirty="0">
                  <a:solidFill>
                    <a:srgbClr val="1F497D"/>
                  </a:solidFill>
                  <a:latin typeface="Tahoma" pitchFamily="34" charset="0"/>
                  <a:ea typeface="Tahoma" pitchFamily="34" charset="0"/>
                  <a:cs typeface="Tahoma" pitchFamily="34" charset="0"/>
                </a:rPr>
                <a:t>консультантов</a:t>
              </a:r>
            </a:p>
            <a:p>
              <a:pPr fontAlgn="base">
                <a:spcBef>
                  <a:spcPct val="0"/>
                </a:spcBef>
                <a:spcAft>
                  <a:spcPct val="0"/>
                </a:spcAft>
                <a:buFont typeface="Arial" charset="0"/>
                <a:buChar char="•"/>
              </a:pPr>
              <a:r>
                <a:rPr lang="ru-RU" sz="800" b="1" dirty="0">
                  <a:solidFill>
                    <a:srgbClr val="1F497D"/>
                  </a:solidFill>
                  <a:latin typeface="Tahoma" pitchFamily="34" charset="0"/>
                  <a:ea typeface="Tahoma" pitchFamily="34" charset="0"/>
                  <a:cs typeface="Tahoma" pitchFamily="34" charset="0"/>
                </a:rPr>
                <a:t> Определение параметров программы</a:t>
              </a:r>
            </a:p>
          </p:txBody>
        </p:sp>
        <p:sp>
          <p:nvSpPr>
            <p:cNvPr id="70" name="TextBox 72"/>
            <p:cNvSpPr txBox="1">
              <a:spLocks noChangeArrowheads="1"/>
            </p:cNvSpPr>
            <p:nvPr/>
          </p:nvSpPr>
          <p:spPr bwMode="auto">
            <a:xfrm>
              <a:off x="3779838" y="2349500"/>
              <a:ext cx="1655762" cy="528612"/>
            </a:xfrm>
            <a:prstGeom prst="rect">
              <a:avLst/>
            </a:prstGeom>
            <a:noFill/>
            <a:ln w="9525">
              <a:noFill/>
              <a:miter lim="800000"/>
              <a:headEnd/>
              <a:tailEnd/>
            </a:ln>
          </p:spPr>
          <p:txBody>
            <a:bodyPr>
              <a:spAutoFit/>
            </a:bodyPr>
            <a:lstStyle/>
            <a:p>
              <a:pPr fontAlgn="base">
                <a:spcBef>
                  <a:spcPct val="0"/>
                </a:spcBef>
                <a:spcAft>
                  <a:spcPct val="0"/>
                </a:spcAft>
                <a:buFont typeface="Arial" charset="0"/>
                <a:buChar char="•"/>
              </a:pPr>
              <a:r>
                <a:rPr lang="ru-RU" sz="800" b="1" dirty="0">
                  <a:solidFill>
                    <a:srgbClr val="1F497D"/>
                  </a:solidFill>
                  <a:latin typeface="Tahoma" pitchFamily="34" charset="0"/>
                  <a:ea typeface="Tahoma" pitchFamily="34" charset="0"/>
                  <a:cs typeface="Tahoma" pitchFamily="34" charset="0"/>
                </a:rPr>
                <a:t> Подготовка Проспекта ЦБ</a:t>
              </a:r>
            </a:p>
            <a:p>
              <a:pPr fontAlgn="base">
                <a:spcBef>
                  <a:spcPct val="0"/>
                </a:spcBef>
                <a:spcAft>
                  <a:spcPct val="0"/>
                </a:spcAft>
                <a:buFont typeface="Arial" charset="0"/>
                <a:buChar char="•"/>
              </a:pPr>
              <a:r>
                <a:rPr lang="ru-RU" sz="800" b="1" dirty="0">
                  <a:solidFill>
                    <a:srgbClr val="1F497D"/>
                  </a:solidFill>
                  <a:latin typeface="Tahoma" pitchFamily="34" charset="0"/>
                  <a:ea typeface="Tahoma" pitchFamily="34" charset="0"/>
                  <a:cs typeface="Tahoma" pitchFamily="34" charset="0"/>
                </a:rPr>
                <a:t> Договора с участниками</a:t>
              </a:r>
            </a:p>
            <a:p>
              <a:pPr fontAlgn="base">
                <a:spcBef>
                  <a:spcPct val="0"/>
                </a:spcBef>
                <a:spcAft>
                  <a:spcPct val="0"/>
                </a:spcAft>
              </a:pPr>
              <a:r>
                <a:rPr lang="ru-RU" sz="800" b="1" dirty="0">
                  <a:solidFill>
                    <a:srgbClr val="1F497D"/>
                  </a:solidFill>
                  <a:latin typeface="Tahoma" pitchFamily="34" charset="0"/>
                  <a:ea typeface="Tahoma" pitchFamily="34" charset="0"/>
                  <a:cs typeface="Tahoma" pitchFamily="34" charset="0"/>
                </a:rPr>
                <a:t>размещения</a:t>
              </a:r>
            </a:p>
          </p:txBody>
        </p:sp>
        <p:sp>
          <p:nvSpPr>
            <p:cNvPr id="71" name="TextBox 74"/>
            <p:cNvSpPr txBox="1">
              <a:spLocks noChangeArrowheads="1"/>
            </p:cNvSpPr>
            <p:nvPr/>
          </p:nvSpPr>
          <p:spPr bwMode="auto">
            <a:xfrm>
              <a:off x="5724525" y="2276475"/>
              <a:ext cx="1871663" cy="669575"/>
            </a:xfrm>
            <a:prstGeom prst="rect">
              <a:avLst/>
            </a:prstGeom>
            <a:noFill/>
            <a:ln w="9525">
              <a:noFill/>
              <a:miter lim="800000"/>
              <a:headEnd/>
              <a:tailEnd/>
            </a:ln>
          </p:spPr>
          <p:txBody>
            <a:bodyPr wrap="square">
              <a:spAutoFit/>
            </a:bodyPr>
            <a:lstStyle/>
            <a:p>
              <a:pPr fontAlgn="base">
                <a:spcBef>
                  <a:spcPct val="0"/>
                </a:spcBef>
                <a:spcAft>
                  <a:spcPct val="0"/>
                </a:spcAft>
                <a:buFont typeface="Arial" charset="0"/>
                <a:buChar char="•"/>
              </a:pPr>
              <a:r>
                <a:rPr lang="en-US" sz="800" b="1" dirty="0">
                  <a:solidFill>
                    <a:srgbClr val="1F497D"/>
                  </a:solidFill>
                  <a:latin typeface="Tahoma" pitchFamily="34" charset="0"/>
                  <a:ea typeface="Tahoma" pitchFamily="34" charset="0"/>
                  <a:cs typeface="Tahoma" pitchFamily="34" charset="0"/>
                </a:rPr>
                <a:t> </a:t>
              </a:r>
              <a:r>
                <a:rPr lang="ru-RU" sz="800" b="1" dirty="0">
                  <a:solidFill>
                    <a:srgbClr val="1F497D"/>
                  </a:solidFill>
                  <a:latin typeface="Tahoma" pitchFamily="34" charset="0"/>
                  <a:ea typeface="Tahoma" pitchFamily="34" charset="0"/>
                  <a:cs typeface="Tahoma" pitchFamily="34" charset="0"/>
                </a:rPr>
                <a:t>Заявление о допуске ЦБ к торгам</a:t>
              </a:r>
              <a:endParaRPr lang="en-US" sz="800" b="1" dirty="0">
                <a:solidFill>
                  <a:srgbClr val="1F497D"/>
                </a:solidFill>
                <a:latin typeface="Tahoma" pitchFamily="34" charset="0"/>
                <a:ea typeface="Tahoma" pitchFamily="34" charset="0"/>
                <a:cs typeface="Tahoma" pitchFamily="34" charset="0"/>
              </a:endParaRPr>
            </a:p>
            <a:p>
              <a:pPr fontAlgn="base">
                <a:spcBef>
                  <a:spcPct val="0"/>
                </a:spcBef>
                <a:spcAft>
                  <a:spcPct val="0"/>
                </a:spcAft>
                <a:buFont typeface="Arial" charset="0"/>
                <a:buChar char="•"/>
              </a:pPr>
              <a:r>
                <a:rPr lang="ru-RU" sz="800" b="1" dirty="0" smtClean="0">
                  <a:solidFill>
                    <a:srgbClr val="1F497D"/>
                  </a:solidFill>
                  <a:latin typeface="Tahoma" pitchFamily="34" charset="0"/>
                  <a:ea typeface="Tahoma" pitchFamily="34" charset="0"/>
                  <a:cs typeface="Tahoma" pitchFamily="34" charset="0"/>
                </a:rPr>
                <a:t> Экспертиза </a:t>
              </a:r>
              <a:r>
                <a:rPr lang="ru-RU" sz="800" b="1" dirty="0">
                  <a:solidFill>
                    <a:srgbClr val="1F497D"/>
                  </a:solidFill>
                  <a:latin typeface="Tahoma" pitchFamily="34" charset="0"/>
                  <a:ea typeface="Tahoma" pitchFamily="34" charset="0"/>
                  <a:cs typeface="Tahoma" pitchFamily="34" charset="0"/>
                </a:rPr>
                <a:t>ЦБ </a:t>
              </a:r>
              <a:endParaRPr lang="ru-RU" sz="800" b="1" dirty="0" smtClean="0">
                <a:solidFill>
                  <a:srgbClr val="1F497D"/>
                </a:solidFill>
                <a:latin typeface="Tahoma" pitchFamily="34" charset="0"/>
                <a:ea typeface="Tahoma" pitchFamily="34" charset="0"/>
                <a:cs typeface="Tahoma" pitchFamily="34" charset="0"/>
              </a:endParaRPr>
            </a:p>
            <a:p>
              <a:pPr fontAlgn="base">
                <a:spcBef>
                  <a:spcPct val="0"/>
                </a:spcBef>
                <a:spcAft>
                  <a:spcPct val="0"/>
                </a:spcAft>
                <a:buFont typeface="Arial" charset="0"/>
                <a:buChar char="•"/>
              </a:pPr>
              <a:r>
                <a:rPr lang="ru-RU" sz="800" b="1" dirty="0" smtClean="0">
                  <a:solidFill>
                    <a:srgbClr val="1F497D"/>
                  </a:solidFill>
                  <a:latin typeface="Tahoma" pitchFamily="34" charset="0"/>
                  <a:ea typeface="Tahoma" pitchFamily="34" charset="0"/>
                  <a:cs typeface="Tahoma" pitchFamily="34" charset="0"/>
                </a:rPr>
                <a:t> Допуск </a:t>
              </a:r>
              <a:r>
                <a:rPr lang="ru-RU" sz="800" b="1" dirty="0">
                  <a:solidFill>
                    <a:srgbClr val="1F497D"/>
                  </a:solidFill>
                  <a:latin typeface="Tahoma" pitchFamily="34" charset="0"/>
                  <a:ea typeface="Tahoma" pitchFamily="34" charset="0"/>
                  <a:cs typeface="Tahoma" pitchFamily="34" charset="0"/>
                </a:rPr>
                <a:t>к торгам</a:t>
              </a:r>
            </a:p>
            <a:p>
              <a:pPr fontAlgn="base">
                <a:spcBef>
                  <a:spcPct val="0"/>
                </a:spcBef>
                <a:spcAft>
                  <a:spcPct val="0"/>
                </a:spcAft>
                <a:buFont typeface="Arial" charset="0"/>
                <a:buChar char="•"/>
              </a:pPr>
              <a:r>
                <a:rPr lang="ru-RU" sz="800" b="1" dirty="0">
                  <a:solidFill>
                    <a:srgbClr val="1F497D"/>
                  </a:solidFill>
                  <a:latin typeface="Tahoma" pitchFamily="34" charset="0"/>
                  <a:ea typeface="Tahoma" pitchFamily="34" charset="0"/>
                  <a:cs typeface="Tahoma" pitchFamily="34" charset="0"/>
                </a:rPr>
                <a:t> Расчеты по сделке</a:t>
              </a:r>
              <a:endParaRPr lang="en-US" sz="800" b="1" dirty="0">
                <a:solidFill>
                  <a:srgbClr val="1F497D"/>
                </a:solidFill>
                <a:latin typeface="Tahoma" pitchFamily="34" charset="0"/>
                <a:ea typeface="Tahoma" pitchFamily="34" charset="0"/>
                <a:cs typeface="Tahoma" pitchFamily="34" charset="0"/>
              </a:endParaRPr>
            </a:p>
          </p:txBody>
        </p:sp>
        <p:sp>
          <p:nvSpPr>
            <p:cNvPr id="72" name="Прямоугольник 46"/>
            <p:cNvSpPr>
              <a:spLocks noChangeArrowheads="1"/>
            </p:cNvSpPr>
            <p:nvPr/>
          </p:nvSpPr>
          <p:spPr bwMode="auto">
            <a:xfrm>
              <a:off x="1405653" y="1217315"/>
              <a:ext cx="7341704" cy="281926"/>
            </a:xfrm>
            <a:prstGeom prst="rect">
              <a:avLst/>
            </a:prstGeom>
            <a:noFill/>
            <a:ln w="9525">
              <a:noFill/>
              <a:miter lim="800000"/>
              <a:headEnd/>
              <a:tailEnd/>
            </a:ln>
          </p:spPr>
          <p:txBody>
            <a:bodyPr wrap="square">
              <a:spAutoFit/>
            </a:bodyPr>
            <a:lstStyle/>
            <a:p>
              <a:pPr fontAlgn="base">
                <a:spcBef>
                  <a:spcPct val="0"/>
                </a:spcBef>
                <a:spcAft>
                  <a:spcPct val="0"/>
                </a:spcAft>
              </a:pPr>
              <a:r>
                <a:rPr lang="ru-RU" sz="1000" b="1" dirty="0">
                  <a:latin typeface="Tahoma" pitchFamily="34" charset="0"/>
                  <a:ea typeface="Tahoma" pitchFamily="34" charset="0"/>
                  <a:cs typeface="Tahoma" pitchFamily="34" charset="0"/>
                </a:rPr>
                <a:t>Ценные бумаги эмитента имеют листинг на иностранной  фондовой бирже</a:t>
              </a:r>
            </a:p>
          </p:txBody>
        </p:sp>
        <p:sp>
          <p:nvSpPr>
            <p:cNvPr id="73" name="TextBox 117"/>
            <p:cNvSpPr txBox="1">
              <a:spLocks noChangeArrowheads="1"/>
            </p:cNvSpPr>
            <p:nvPr/>
          </p:nvSpPr>
          <p:spPr bwMode="auto">
            <a:xfrm>
              <a:off x="7413025" y="2220913"/>
              <a:ext cx="199824" cy="229066"/>
            </a:xfrm>
            <a:prstGeom prst="rect">
              <a:avLst/>
            </a:prstGeom>
            <a:noFill/>
            <a:ln w="9525">
              <a:noFill/>
              <a:miter lim="800000"/>
              <a:headEnd/>
              <a:tailEnd/>
            </a:ln>
          </p:spPr>
          <p:txBody>
            <a:bodyPr wrap="none">
              <a:spAutoFit/>
            </a:bodyPr>
            <a:lstStyle/>
            <a:p>
              <a:pPr fontAlgn="base">
                <a:spcBef>
                  <a:spcPct val="0"/>
                </a:spcBef>
                <a:spcAft>
                  <a:spcPct val="0"/>
                </a:spcAft>
              </a:pPr>
              <a:r>
                <a:rPr lang="ru-RU" sz="700" dirty="0">
                  <a:solidFill>
                    <a:srgbClr val="1F497D"/>
                  </a:solidFill>
                  <a:latin typeface="Tahoma" pitchFamily="34" charset="0"/>
                  <a:ea typeface="Tahoma" pitchFamily="34" charset="0"/>
                  <a:cs typeface="Tahoma" pitchFamily="34" charset="0"/>
                </a:rPr>
                <a:t>1</a:t>
              </a:r>
            </a:p>
          </p:txBody>
        </p:sp>
      </p:grpSp>
      <p:grpSp>
        <p:nvGrpSpPr>
          <p:cNvPr id="85" name="Группа 84"/>
          <p:cNvGrpSpPr/>
          <p:nvPr/>
        </p:nvGrpSpPr>
        <p:grpSpPr>
          <a:xfrm>
            <a:off x="1254129" y="3972330"/>
            <a:ext cx="7494335" cy="1986633"/>
            <a:chOff x="609054" y="3716337"/>
            <a:chExt cx="8139659" cy="2314576"/>
          </a:xfrm>
        </p:grpSpPr>
        <p:sp>
          <p:nvSpPr>
            <p:cNvPr id="86" name="TextBox 93"/>
            <p:cNvSpPr txBox="1">
              <a:spLocks noChangeArrowheads="1"/>
            </p:cNvSpPr>
            <p:nvPr/>
          </p:nvSpPr>
          <p:spPr bwMode="auto">
            <a:xfrm>
              <a:off x="609054" y="3716337"/>
              <a:ext cx="5567603" cy="286866"/>
            </a:xfrm>
            <a:prstGeom prst="rect">
              <a:avLst/>
            </a:prstGeom>
            <a:noFill/>
            <a:ln w="9525">
              <a:noFill/>
              <a:miter lim="800000"/>
              <a:headEnd/>
              <a:tailEnd/>
            </a:ln>
          </p:spPr>
          <p:txBody>
            <a:bodyPr wrap="none">
              <a:spAutoFit/>
            </a:bodyPr>
            <a:lstStyle/>
            <a:p>
              <a:pPr fontAlgn="base">
                <a:spcBef>
                  <a:spcPct val="0"/>
                </a:spcBef>
                <a:spcAft>
                  <a:spcPct val="0"/>
                </a:spcAft>
              </a:pPr>
              <a:r>
                <a:rPr lang="ru-RU" sz="1000" b="1" dirty="0">
                  <a:latin typeface="Tahoma" pitchFamily="34" charset="0"/>
                  <a:ea typeface="Tahoma" pitchFamily="34" charset="0"/>
                  <a:cs typeface="Tahoma" pitchFamily="34" charset="0"/>
                </a:rPr>
                <a:t>Ценные бумаги эмитента не имеют листинг на иностранной фондовой бирже</a:t>
              </a:r>
            </a:p>
          </p:txBody>
        </p:sp>
        <p:sp>
          <p:nvSpPr>
            <p:cNvPr id="87" name="Блок-схема: данные 86"/>
            <p:cNvSpPr>
              <a:spLocks noChangeArrowheads="1"/>
            </p:cNvSpPr>
            <p:nvPr/>
          </p:nvSpPr>
          <p:spPr bwMode="auto">
            <a:xfrm rot="10800000" flipH="1">
              <a:off x="6516575" y="4086226"/>
              <a:ext cx="2232138" cy="777875"/>
            </a:xfrm>
            <a:prstGeom prst="flowChartInputOutpu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pPr>
              <a:endParaRPr lang="ru-RU">
                <a:solidFill>
                  <a:prstClr val="white"/>
                </a:solidFill>
                <a:latin typeface="Tahoma" pitchFamily="34" charset="0"/>
                <a:ea typeface="Tahoma" pitchFamily="34" charset="0"/>
                <a:cs typeface="Tahoma" pitchFamily="34" charset="0"/>
              </a:endParaRPr>
            </a:p>
          </p:txBody>
        </p:sp>
        <p:sp>
          <p:nvSpPr>
            <p:cNvPr id="88" name="Блок-схема: данные 87"/>
            <p:cNvSpPr/>
            <p:nvPr/>
          </p:nvSpPr>
          <p:spPr bwMode="auto">
            <a:xfrm>
              <a:off x="6516688" y="4886325"/>
              <a:ext cx="2232025" cy="777875"/>
            </a:xfrm>
            <a:prstGeom prst="flowChartInputOutpu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ru-RU">
                <a:solidFill>
                  <a:prstClr val="white"/>
                </a:solidFill>
                <a:latin typeface="Tahoma" pitchFamily="34" charset="0"/>
                <a:ea typeface="Tahoma" pitchFamily="34" charset="0"/>
                <a:cs typeface="Tahoma" pitchFamily="34" charset="0"/>
              </a:endParaRPr>
            </a:p>
          </p:txBody>
        </p:sp>
        <p:pic>
          <p:nvPicPr>
            <p:cNvPr id="89" name="Picture 1"/>
            <p:cNvPicPr>
              <a:picLocks noChangeAspect="1" noChangeArrowheads="1"/>
            </p:cNvPicPr>
            <p:nvPr/>
          </p:nvPicPr>
          <p:blipFill>
            <a:blip r:embed="rId2" cstate="print"/>
            <a:srcRect/>
            <a:stretch>
              <a:fillRect/>
            </a:stretch>
          </p:blipFill>
          <p:spPr bwMode="auto">
            <a:xfrm>
              <a:off x="2868729" y="4271806"/>
              <a:ext cx="47623" cy="282961"/>
            </a:xfrm>
            <a:prstGeom prst="rect">
              <a:avLst/>
            </a:prstGeom>
            <a:solidFill>
              <a:schemeClr val="accent1">
                <a:lumMod val="75000"/>
              </a:schemeClr>
            </a:solidFill>
            <a:ln>
              <a:noFill/>
            </a:ln>
          </p:spPr>
        </p:pic>
        <p:pic>
          <p:nvPicPr>
            <p:cNvPr id="90" name="Picture 1"/>
            <p:cNvPicPr>
              <a:picLocks noChangeAspect="1" noChangeArrowheads="1"/>
            </p:cNvPicPr>
            <p:nvPr/>
          </p:nvPicPr>
          <p:blipFill>
            <a:blip r:embed="rId2" cstate="print"/>
            <a:srcRect/>
            <a:stretch>
              <a:fillRect/>
            </a:stretch>
          </p:blipFill>
          <p:spPr bwMode="auto">
            <a:xfrm>
              <a:off x="5686428" y="4312959"/>
              <a:ext cx="47623" cy="282961"/>
            </a:xfrm>
            <a:prstGeom prst="rect">
              <a:avLst/>
            </a:prstGeom>
            <a:solidFill>
              <a:schemeClr val="accent1">
                <a:lumMod val="75000"/>
              </a:schemeClr>
            </a:solidFill>
            <a:ln>
              <a:noFill/>
            </a:ln>
          </p:spPr>
        </p:pic>
        <p:sp>
          <p:nvSpPr>
            <p:cNvPr id="91" name="Блок-схема: данные 90"/>
            <p:cNvSpPr>
              <a:spLocks noChangeArrowheads="1"/>
            </p:cNvSpPr>
            <p:nvPr/>
          </p:nvSpPr>
          <p:spPr bwMode="auto">
            <a:xfrm rot="10800000" flipH="1">
              <a:off x="2628334" y="4086225"/>
              <a:ext cx="2232139" cy="777875"/>
            </a:xfrm>
            <a:prstGeom prst="flowChartInputOutpu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pPr>
              <a:endParaRPr lang="ru-RU">
                <a:solidFill>
                  <a:prstClr val="white"/>
                </a:solidFill>
                <a:latin typeface="Tahoma" pitchFamily="34" charset="0"/>
                <a:ea typeface="Tahoma" pitchFamily="34" charset="0"/>
                <a:cs typeface="Tahoma" pitchFamily="34" charset="0"/>
              </a:endParaRPr>
            </a:p>
          </p:txBody>
        </p:sp>
        <p:sp>
          <p:nvSpPr>
            <p:cNvPr id="92" name="Блок-схема: данные 91"/>
            <p:cNvSpPr/>
            <p:nvPr/>
          </p:nvSpPr>
          <p:spPr bwMode="auto">
            <a:xfrm>
              <a:off x="2628900" y="4886325"/>
              <a:ext cx="2232025" cy="777875"/>
            </a:xfrm>
            <a:prstGeom prst="flowChartInputOutpu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ru-RU">
                <a:solidFill>
                  <a:prstClr val="white"/>
                </a:solidFill>
                <a:latin typeface="Tahoma" pitchFamily="34" charset="0"/>
                <a:ea typeface="Tahoma" pitchFamily="34" charset="0"/>
                <a:cs typeface="Tahoma" pitchFamily="34" charset="0"/>
              </a:endParaRPr>
            </a:p>
          </p:txBody>
        </p:sp>
        <p:sp>
          <p:nvSpPr>
            <p:cNvPr id="93" name="Блок-схема: данные 92"/>
            <p:cNvSpPr>
              <a:spLocks noChangeArrowheads="1"/>
            </p:cNvSpPr>
            <p:nvPr/>
          </p:nvSpPr>
          <p:spPr bwMode="auto">
            <a:xfrm rot="10800000" flipH="1">
              <a:off x="4572454" y="4086226"/>
              <a:ext cx="2232139" cy="777875"/>
            </a:xfrm>
            <a:prstGeom prst="flowChartInputOutpu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pPr>
              <a:endParaRPr lang="ru-RU">
                <a:solidFill>
                  <a:prstClr val="white"/>
                </a:solidFill>
                <a:latin typeface="Tahoma" pitchFamily="34" charset="0"/>
                <a:ea typeface="Tahoma" pitchFamily="34" charset="0"/>
                <a:cs typeface="Tahoma" pitchFamily="34" charset="0"/>
              </a:endParaRPr>
            </a:p>
          </p:txBody>
        </p:sp>
        <p:sp>
          <p:nvSpPr>
            <p:cNvPr id="94" name="Блок-схема: данные 93"/>
            <p:cNvSpPr/>
            <p:nvPr/>
          </p:nvSpPr>
          <p:spPr bwMode="auto">
            <a:xfrm>
              <a:off x="4572000" y="4886325"/>
              <a:ext cx="2232025" cy="777875"/>
            </a:xfrm>
            <a:prstGeom prst="flowChartInputOutpu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ru-RU">
                <a:solidFill>
                  <a:prstClr val="white"/>
                </a:solidFill>
                <a:latin typeface="Tahoma" pitchFamily="34" charset="0"/>
                <a:ea typeface="Tahoma" pitchFamily="34" charset="0"/>
                <a:cs typeface="Tahoma" pitchFamily="34" charset="0"/>
              </a:endParaRPr>
            </a:p>
          </p:txBody>
        </p:sp>
        <p:sp>
          <p:nvSpPr>
            <p:cNvPr id="95" name="Нашивка 94"/>
            <p:cNvSpPr/>
            <p:nvPr/>
          </p:nvSpPr>
          <p:spPr bwMode="auto">
            <a:xfrm>
              <a:off x="2628900" y="5707063"/>
              <a:ext cx="1943100" cy="323850"/>
            </a:xfrm>
            <a:prstGeom prst="chevron">
              <a:avLst/>
            </a:prstGeom>
            <a:solidFill>
              <a:schemeClr val="tx1">
                <a:lumMod val="50000"/>
                <a:lumOff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ru-RU" sz="1200" dirty="0">
                  <a:solidFill>
                    <a:prstClr val="white"/>
                  </a:solidFill>
                  <a:latin typeface="Tahoma" pitchFamily="34" charset="0"/>
                  <a:ea typeface="Tahoma" pitchFamily="34" charset="0"/>
                  <a:cs typeface="Tahoma" pitchFamily="34" charset="0"/>
                </a:rPr>
                <a:t>2 месяца</a:t>
              </a:r>
            </a:p>
          </p:txBody>
        </p:sp>
        <p:sp>
          <p:nvSpPr>
            <p:cNvPr id="96" name="Нашивка 95"/>
            <p:cNvSpPr/>
            <p:nvPr/>
          </p:nvSpPr>
          <p:spPr bwMode="auto">
            <a:xfrm>
              <a:off x="4572000" y="5707063"/>
              <a:ext cx="1944688" cy="323850"/>
            </a:xfrm>
            <a:prstGeom prst="chevron">
              <a:avLst/>
            </a:prstGeom>
            <a:solidFill>
              <a:schemeClr val="tx1">
                <a:lumMod val="50000"/>
                <a:lumOff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ru-RU" sz="1200" dirty="0">
                  <a:solidFill>
                    <a:prstClr val="white"/>
                  </a:solidFill>
                  <a:latin typeface="Tahoma" pitchFamily="34" charset="0"/>
                  <a:ea typeface="Tahoma" pitchFamily="34" charset="0"/>
                  <a:cs typeface="Tahoma" pitchFamily="34" charset="0"/>
                </a:rPr>
                <a:t>1 месяц</a:t>
              </a:r>
            </a:p>
          </p:txBody>
        </p:sp>
        <p:sp>
          <p:nvSpPr>
            <p:cNvPr id="97" name="Нашивка 96"/>
            <p:cNvSpPr/>
            <p:nvPr/>
          </p:nvSpPr>
          <p:spPr bwMode="auto">
            <a:xfrm>
              <a:off x="6575425" y="5707063"/>
              <a:ext cx="1944688" cy="323850"/>
            </a:xfrm>
            <a:prstGeom prst="chevron">
              <a:avLst/>
            </a:prstGeom>
            <a:solidFill>
              <a:schemeClr val="tx1">
                <a:lumMod val="50000"/>
                <a:lumOff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ru-RU" sz="1200" dirty="0">
                  <a:solidFill>
                    <a:prstClr val="white"/>
                  </a:solidFill>
                  <a:latin typeface="Tahoma" pitchFamily="34" charset="0"/>
                  <a:ea typeface="Tahoma" pitchFamily="34" charset="0"/>
                  <a:cs typeface="Tahoma" pitchFamily="34" charset="0"/>
                </a:rPr>
                <a:t>1 месяц</a:t>
              </a:r>
            </a:p>
          </p:txBody>
        </p:sp>
        <p:sp>
          <p:nvSpPr>
            <p:cNvPr id="98" name="TextBox 97"/>
            <p:cNvSpPr txBox="1"/>
            <p:nvPr/>
          </p:nvSpPr>
          <p:spPr bwMode="auto">
            <a:xfrm>
              <a:off x="2916238" y="4230688"/>
              <a:ext cx="1728787" cy="537874"/>
            </a:xfrm>
            <a:prstGeom prst="rect">
              <a:avLst/>
            </a:prstGeom>
            <a:noFill/>
          </p:spPr>
          <p:txBody>
            <a:bodyPr>
              <a:spAutoFit/>
            </a:bodyPr>
            <a:lstStyle/>
            <a:p>
              <a:pPr algn="ctr" fontAlgn="base">
                <a:spcBef>
                  <a:spcPct val="0"/>
                </a:spcBef>
                <a:spcAft>
                  <a:spcPct val="0"/>
                </a:spcAft>
                <a:defRPr/>
              </a:pPr>
              <a:r>
                <a:rPr lang="ru-RU" sz="1200" b="1" dirty="0">
                  <a:solidFill>
                    <a:prstClr val="white">
                      <a:lumMod val="95000"/>
                    </a:prstClr>
                  </a:solidFill>
                  <a:latin typeface="Tahoma" pitchFamily="34" charset="0"/>
                  <a:ea typeface="Tahoma" pitchFamily="34" charset="0"/>
                  <a:cs typeface="Tahoma" pitchFamily="34" charset="0"/>
                </a:rPr>
                <a:t>Подготовка документов</a:t>
              </a:r>
            </a:p>
          </p:txBody>
        </p:sp>
        <p:sp>
          <p:nvSpPr>
            <p:cNvPr id="99" name="TextBox 98"/>
            <p:cNvSpPr txBox="1"/>
            <p:nvPr/>
          </p:nvSpPr>
          <p:spPr bwMode="auto">
            <a:xfrm>
              <a:off x="6746165" y="4133301"/>
              <a:ext cx="1728787" cy="753024"/>
            </a:xfrm>
            <a:prstGeom prst="rect">
              <a:avLst/>
            </a:prstGeom>
            <a:noFill/>
          </p:spPr>
          <p:txBody>
            <a:bodyPr>
              <a:spAutoFit/>
            </a:bodyPr>
            <a:lstStyle/>
            <a:p>
              <a:pPr algn="ctr" fontAlgn="base">
                <a:spcBef>
                  <a:spcPct val="0"/>
                </a:spcBef>
                <a:spcAft>
                  <a:spcPct val="0"/>
                </a:spcAft>
                <a:defRPr/>
              </a:pPr>
              <a:r>
                <a:rPr lang="ru-RU" sz="1200" b="1" dirty="0">
                  <a:solidFill>
                    <a:prstClr val="white">
                      <a:lumMod val="95000"/>
                    </a:prstClr>
                  </a:solidFill>
                  <a:latin typeface="Tahoma" pitchFamily="34" charset="0"/>
                  <a:ea typeface="Tahoma" pitchFamily="34" charset="0"/>
                  <a:cs typeface="Tahoma" pitchFamily="34" charset="0"/>
                </a:rPr>
                <a:t>Допуск к торгам на Московской Бирже</a:t>
              </a:r>
            </a:p>
          </p:txBody>
        </p:sp>
        <p:sp>
          <p:nvSpPr>
            <p:cNvPr id="100" name="Блок-схема: данные 99"/>
            <p:cNvSpPr>
              <a:spLocks noChangeArrowheads="1"/>
            </p:cNvSpPr>
            <p:nvPr/>
          </p:nvSpPr>
          <p:spPr bwMode="auto">
            <a:xfrm rot="10800000" flipH="1">
              <a:off x="684213" y="4086226"/>
              <a:ext cx="2232139" cy="777875"/>
            </a:xfrm>
            <a:prstGeom prst="flowChartInputOutpu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pPr>
              <a:endParaRPr lang="ru-RU">
                <a:solidFill>
                  <a:prstClr val="white"/>
                </a:solidFill>
                <a:latin typeface="Tahoma" pitchFamily="34" charset="0"/>
                <a:ea typeface="Tahoma" pitchFamily="34" charset="0"/>
                <a:cs typeface="Tahoma" pitchFamily="34" charset="0"/>
              </a:endParaRPr>
            </a:p>
          </p:txBody>
        </p:sp>
        <p:sp>
          <p:nvSpPr>
            <p:cNvPr id="101" name="Блок-схема: данные 100"/>
            <p:cNvSpPr/>
            <p:nvPr/>
          </p:nvSpPr>
          <p:spPr bwMode="auto">
            <a:xfrm>
              <a:off x="684213" y="4886325"/>
              <a:ext cx="2232025" cy="777875"/>
            </a:xfrm>
            <a:prstGeom prst="flowChartInputOutpu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ru-RU">
                <a:solidFill>
                  <a:prstClr val="white"/>
                </a:solidFill>
                <a:latin typeface="Tahoma" pitchFamily="34" charset="0"/>
                <a:ea typeface="Tahoma" pitchFamily="34" charset="0"/>
                <a:cs typeface="Tahoma" pitchFamily="34" charset="0"/>
              </a:endParaRPr>
            </a:p>
          </p:txBody>
        </p:sp>
        <p:sp>
          <p:nvSpPr>
            <p:cNvPr id="102" name="Нашивка 101"/>
            <p:cNvSpPr/>
            <p:nvPr/>
          </p:nvSpPr>
          <p:spPr bwMode="auto">
            <a:xfrm>
              <a:off x="684213" y="5707063"/>
              <a:ext cx="1944687" cy="323850"/>
            </a:xfrm>
            <a:prstGeom prst="chevron">
              <a:avLst/>
            </a:prstGeom>
            <a:solidFill>
              <a:schemeClr val="tx1">
                <a:lumMod val="50000"/>
                <a:lumOff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ru-RU" sz="1200" dirty="0">
                  <a:solidFill>
                    <a:prstClr val="white"/>
                  </a:solidFill>
                  <a:latin typeface="Tahoma" pitchFamily="34" charset="0"/>
                  <a:ea typeface="Tahoma" pitchFamily="34" charset="0"/>
                  <a:cs typeface="Tahoma" pitchFamily="34" charset="0"/>
                </a:rPr>
                <a:t>1 месяц</a:t>
              </a:r>
            </a:p>
          </p:txBody>
        </p:sp>
        <p:sp>
          <p:nvSpPr>
            <p:cNvPr id="103" name="TextBox 102"/>
            <p:cNvSpPr txBox="1"/>
            <p:nvPr/>
          </p:nvSpPr>
          <p:spPr bwMode="auto">
            <a:xfrm>
              <a:off x="900113" y="4230688"/>
              <a:ext cx="1728787" cy="537874"/>
            </a:xfrm>
            <a:prstGeom prst="rect">
              <a:avLst/>
            </a:prstGeom>
            <a:noFill/>
          </p:spPr>
          <p:txBody>
            <a:bodyPr>
              <a:spAutoFit/>
            </a:bodyPr>
            <a:lstStyle/>
            <a:p>
              <a:pPr algn="ctr" fontAlgn="base">
                <a:spcBef>
                  <a:spcPct val="0"/>
                </a:spcBef>
                <a:spcAft>
                  <a:spcPct val="0"/>
                </a:spcAft>
                <a:defRPr/>
              </a:pPr>
              <a:r>
                <a:rPr lang="ru-RU" sz="1200" b="1" dirty="0">
                  <a:solidFill>
                    <a:prstClr val="white">
                      <a:lumMod val="95000"/>
                    </a:prstClr>
                  </a:solidFill>
                  <a:latin typeface="Tahoma" pitchFamily="34" charset="0"/>
                  <a:ea typeface="Tahoma" pitchFamily="34" charset="0"/>
                  <a:cs typeface="Tahoma" pitchFamily="34" charset="0"/>
                </a:rPr>
                <a:t>Инициирование процесса</a:t>
              </a:r>
            </a:p>
          </p:txBody>
        </p:sp>
        <p:sp>
          <p:nvSpPr>
            <p:cNvPr id="104" name="TextBox 103"/>
            <p:cNvSpPr txBox="1">
              <a:spLocks noChangeArrowheads="1"/>
            </p:cNvSpPr>
            <p:nvPr/>
          </p:nvSpPr>
          <p:spPr bwMode="auto">
            <a:xfrm>
              <a:off x="1116035" y="4929188"/>
              <a:ext cx="1512965" cy="681307"/>
            </a:xfrm>
            <a:prstGeom prst="rect">
              <a:avLst/>
            </a:prstGeom>
            <a:noFill/>
            <a:ln w="9525">
              <a:noFill/>
              <a:miter lim="800000"/>
              <a:headEnd/>
              <a:tailEnd/>
            </a:ln>
          </p:spPr>
          <p:txBody>
            <a:bodyPr>
              <a:spAutoFit/>
            </a:bodyPr>
            <a:lstStyle/>
            <a:p>
              <a:pPr fontAlgn="base">
                <a:spcBef>
                  <a:spcPct val="0"/>
                </a:spcBef>
                <a:spcAft>
                  <a:spcPct val="0"/>
                </a:spcAft>
                <a:buFont typeface="Arial" charset="0"/>
                <a:buChar char="•"/>
              </a:pPr>
              <a:r>
                <a:rPr lang="ru-RU" sz="800" b="1" dirty="0">
                  <a:solidFill>
                    <a:srgbClr val="1F497D"/>
                  </a:solidFill>
                  <a:latin typeface="Tahoma" pitchFamily="34" charset="0"/>
                  <a:ea typeface="Tahoma" pitchFamily="34" charset="0"/>
                  <a:cs typeface="Tahoma" pitchFamily="34" charset="0"/>
                </a:rPr>
                <a:t>Выбор консультантов</a:t>
              </a:r>
            </a:p>
            <a:p>
              <a:pPr fontAlgn="base">
                <a:spcBef>
                  <a:spcPct val="0"/>
                </a:spcBef>
                <a:spcAft>
                  <a:spcPct val="0"/>
                </a:spcAft>
                <a:buFont typeface="Arial" charset="0"/>
                <a:buChar char="•"/>
              </a:pPr>
              <a:r>
                <a:rPr lang="ru-RU" sz="800" b="1" dirty="0">
                  <a:solidFill>
                    <a:srgbClr val="1F497D"/>
                  </a:solidFill>
                  <a:latin typeface="Tahoma" pitchFamily="34" charset="0"/>
                  <a:ea typeface="Tahoma" pitchFamily="34" charset="0"/>
                  <a:cs typeface="Tahoma" pitchFamily="34" charset="0"/>
                </a:rPr>
                <a:t> Определение параметров программы</a:t>
              </a:r>
            </a:p>
          </p:txBody>
        </p:sp>
        <p:sp>
          <p:nvSpPr>
            <p:cNvPr id="105" name="TextBox 104"/>
            <p:cNvSpPr txBox="1">
              <a:spLocks noChangeArrowheads="1"/>
            </p:cNvSpPr>
            <p:nvPr/>
          </p:nvSpPr>
          <p:spPr bwMode="auto">
            <a:xfrm>
              <a:off x="3060666" y="4929188"/>
              <a:ext cx="1655739" cy="824740"/>
            </a:xfrm>
            <a:prstGeom prst="rect">
              <a:avLst/>
            </a:prstGeom>
            <a:noFill/>
            <a:ln w="9525">
              <a:noFill/>
              <a:miter lim="800000"/>
              <a:headEnd/>
              <a:tailEnd/>
            </a:ln>
          </p:spPr>
          <p:txBody>
            <a:bodyPr>
              <a:spAutoFit/>
            </a:bodyPr>
            <a:lstStyle/>
            <a:p>
              <a:pPr fontAlgn="base">
                <a:spcBef>
                  <a:spcPct val="0"/>
                </a:spcBef>
                <a:spcAft>
                  <a:spcPct val="0"/>
                </a:spcAft>
                <a:buFont typeface="Arial" charset="0"/>
                <a:buChar char="•"/>
              </a:pPr>
              <a:r>
                <a:rPr lang="ru-RU" sz="800" b="1">
                  <a:solidFill>
                    <a:srgbClr val="1F497D"/>
                  </a:solidFill>
                  <a:latin typeface="Tahoma" pitchFamily="34" charset="0"/>
                  <a:ea typeface="Tahoma" pitchFamily="34" charset="0"/>
                  <a:cs typeface="Tahoma" pitchFamily="34" charset="0"/>
                </a:rPr>
                <a:t> Подготовка Проспекта ЦБ</a:t>
              </a:r>
            </a:p>
            <a:p>
              <a:pPr fontAlgn="base">
                <a:spcBef>
                  <a:spcPct val="0"/>
                </a:spcBef>
                <a:spcAft>
                  <a:spcPct val="0"/>
                </a:spcAft>
                <a:buFont typeface="Arial" charset="0"/>
                <a:buChar char="•"/>
              </a:pPr>
              <a:r>
                <a:rPr lang="ru-RU" sz="800" b="1">
                  <a:solidFill>
                    <a:srgbClr val="1F497D"/>
                  </a:solidFill>
                  <a:latin typeface="Tahoma" pitchFamily="34" charset="0"/>
                  <a:ea typeface="Tahoma" pitchFamily="34" charset="0"/>
                  <a:cs typeface="Tahoma" pitchFamily="34" charset="0"/>
                </a:rPr>
                <a:t> Договора с участниками</a:t>
              </a:r>
            </a:p>
            <a:p>
              <a:pPr fontAlgn="base">
                <a:spcBef>
                  <a:spcPct val="0"/>
                </a:spcBef>
                <a:spcAft>
                  <a:spcPct val="0"/>
                </a:spcAft>
              </a:pPr>
              <a:r>
                <a:rPr lang="ru-RU" sz="800" b="1">
                  <a:solidFill>
                    <a:srgbClr val="1F497D"/>
                  </a:solidFill>
                  <a:latin typeface="Tahoma" pitchFamily="34" charset="0"/>
                  <a:ea typeface="Tahoma" pitchFamily="34" charset="0"/>
                  <a:cs typeface="Tahoma" pitchFamily="34" charset="0"/>
                </a:rPr>
                <a:t>размещения</a:t>
              </a:r>
            </a:p>
          </p:txBody>
        </p:sp>
        <p:sp>
          <p:nvSpPr>
            <p:cNvPr id="106" name="TextBox 105"/>
            <p:cNvSpPr txBox="1">
              <a:spLocks noChangeArrowheads="1"/>
            </p:cNvSpPr>
            <p:nvPr/>
          </p:nvSpPr>
          <p:spPr bwMode="auto">
            <a:xfrm>
              <a:off x="6876961" y="4864100"/>
              <a:ext cx="1655739" cy="824740"/>
            </a:xfrm>
            <a:prstGeom prst="rect">
              <a:avLst/>
            </a:prstGeom>
            <a:noFill/>
            <a:ln w="9525">
              <a:noFill/>
              <a:miter lim="800000"/>
              <a:headEnd/>
              <a:tailEnd/>
            </a:ln>
          </p:spPr>
          <p:txBody>
            <a:bodyPr>
              <a:spAutoFit/>
            </a:bodyPr>
            <a:lstStyle/>
            <a:p>
              <a:pPr fontAlgn="base">
                <a:spcBef>
                  <a:spcPct val="0"/>
                </a:spcBef>
                <a:spcAft>
                  <a:spcPct val="0"/>
                </a:spcAft>
                <a:buFont typeface="Arial" charset="0"/>
                <a:buChar char="•"/>
              </a:pPr>
              <a:r>
                <a:rPr lang="en-US" sz="800" b="1" dirty="0">
                  <a:solidFill>
                    <a:srgbClr val="1F497D"/>
                  </a:solidFill>
                  <a:latin typeface="Tahoma" pitchFamily="34" charset="0"/>
                  <a:ea typeface="Tahoma" pitchFamily="34" charset="0"/>
                  <a:cs typeface="Tahoma" pitchFamily="34" charset="0"/>
                </a:rPr>
                <a:t> </a:t>
              </a:r>
              <a:r>
                <a:rPr lang="ru-RU" sz="800" b="1" dirty="0">
                  <a:solidFill>
                    <a:srgbClr val="1F497D"/>
                  </a:solidFill>
                  <a:latin typeface="Tahoma" pitchFamily="34" charset="0"/>
                  <a:ea typeface="Tahoma" pitchFamily="34" charset="0"/>
                  <a:cs typeface="Tahoma" pitchFamily="34" charset="0"/>
                </a:rPr>
                <a:t>Заявление о допуске </a:t>
              </a:r>
              <a:r>
                <a:rPr lang="ru-RU" sz="800" b="1" dirty="0" smtClean="0">
                  <a:solidFill>
                    <a:srgbClr val="1F497D"/>
                  </a:solidFill>
                  <a:latin typeface="Tahoma" pitchFamily="34" charset="0"/>
                  <a:ea typeface="Tahoma" pitchFamily="34" charset="0"/>
                  <a:cs typeface="Tahoma" pitchFamily="34" charset="0"/>
                </a:rPr>
                <a:t>ЦБ к </a:t>
              </a:r>
              <a:r>
                <a:rPr lang="ru-RU" sz="800" b="1" dirty="0">
                  <a:solidFill>
                    <a:srgbClr val="1F497D"/>
                  </a:solidFill>
                  <a:latin typeface="Tahoma" pitchFamily="34" charset="0"/>
                  <a:ea typeface="Tahoma" pitchFamily="34" charset="0"/>
                  <a:cs typeface="Tahoma" pitchFamily="34" charset="0"/>
                </a:rPr>
                <a:t>торгам</a:t>
              </a:r>
              <a:r>
                <a:rPr lang="en-US" sz="800" b="1" dirty="0">
                  <a:solidFill>
                    <a:srgbClr val="1F497D"/>
                  </a:solidFill>
                  <a:latin typeface="Tahoma" pitchFamily="34" charset="0"/>
                  <a:ea typeface="Tahoma" pitchFamily="34" charset="0"/>
                  <a:cs typeface="Tahoma" pitchFamily="34" charset="0"/>
                </a:rPr>
                <a:t> </a:t>
              </a:r>
            </a:p>
            <a:p>
              <a:pPr fontAlgn="base">
                <a:spcBef>
                  <a:spcPct val="0"/>
                </a:spcBef>
                <a:spcAft>
                  <a:spcPct val="0"/>
                </a:spcAft>
                <a:buFont typeface="Arial" charset="0"/>
                <a:buChar char="•"/>
              </a:pPr>
              <a:r>
                <a:rPr lang="ru-RU" sz="800" b="1" dirty="0">
                  <a:solidFill>
                    <a:srgbClr val="1F497D"/>
                  </a:solidFill>
                  <a:latin typeface="Tahoma" pitchFamily="34" charset="0"/>
                  <a:ea typeface="Tahoma" pitchFamily="34" charset="0"/>
                  <a:cs typeface="Tahoma" pitchFamily="34" charset="0"/>
                </a:rPr>
                <a:t>Экспертиза ЦБ </a:t>
              </a:r>
              <a:endParaRPr lang="ru-RU" sz="800" b="1" dirty="0" smtClean="0">
                <a:solidFill>
                  <a:srgbClr val="1F497D"/>
                </a:solidFill>
                <a:latin typeface="Tahoma" pitchFamily="34" charset="0"/>
                <a:ea typeface="Tahoma" pitchFamily="34" charset="0"/>
                <a:cs typeface="Tahoma" pitchFamily="34" charset="0"/>
              </a:endParaRPr>
            </a:p>
            <a:p>
              <a:pPr fontAlgn="base">
                <a:spcBef>
                  <a:spcPct val="0"/>
                </a:spcBef>
                <a:spcAft>
                  <a:spcPct val="0"/>
                </a:spcAft>
                <a:buFont typeface="Arial" charset="0"/>
                <a:buChar char="•"/>
              </a:pPr>
              <a:r>
                <a:rPr lang="ru-RU" sz="800" b="1" dirty="0" smtClean="0">
                  <a:solidFill>
                    <a:srgbClr val="1F497D"/>
                  </a:solidFill>
                  <a:latin typeface="Tahoma" pitchFamily="34" charset="0"/>
                  <a:ea typeface="Tahoma" pitchFamily="34" charset="0"/>
                  <a:cs typeface="Tahoma" pitchFamily="34" charset="0"/>
                </a:rPr>
                <a:t>Допуск </a:t>
              </a:r>
              <a:r>
                <a:rPr lang="ru-RU" sz="800" b="1" dirty="0">
                  <a:solidFill>
                    <a:srgbClr val="1F497D"/>
                  </a:solidFill>
                  <a:latin typeface="Tahoma" pitchFamily="34" charset="0"/>
                  <a:ea typeface="Tahoma" pitchFamily="34" charset="0"/>
                  <a:cs typeface="Tahoma" pitchFamily="34" charset="0"/>
                </a:rPr>
                <a:t>к торгам</a:t>
              </a:r>
            </a:p>
            <a:p>
              <a:pPr fontAlgn="base">
                <a:spcBef>
                  <a:spcPct val="0"/>
                </a:spcBef>
                <a:spcAft>
                  <a:spcPct val="0"/>
                </a:spcAft>
                <a:buFont typeface="Arial" charset="0"/>
                <a:buChar char="•"/>
              </a:pPr>
              <a:r>
                <a:rPr lang="ru-RU" sz="800" b="1" dirty="0">
                  <a:solidFill>
                    <a:srgbClr val="1F497D"/>
                  </a:solidFill>
                  <a:latin typeface="Tahoma" pitchFamily="34" charset="0"/>
                  <a:ea typeface="Tahoma" pitchFamily="34" charset="0"/>
                  <a:cs typeface="Tahoma" pitchFamily="34" charset="0"/>
                </a:rPr>
                <a:t> Расчеты по сделке</a:t>
              </a:r>
              <a:endParaRPr lang="en-US" sz="800" b="1" dirty="0">
                <a:solidFill>
                  <a:srgbClr val="1F497D"/>
                </a:solidFill>
                <a:latin typeface="Tahoma" pitchFamily="34" charset="0"/>
                <a:ea typeface="Tahoma" pitchFamily="34" charset="0"/>
                <a:cs typeface="Tahoma" pitchFamily="34" charset="0"/>
              </a:endParaRPr>
            </a:p>
          </p:txBody>
        </p:sp>
        <p:sp>
          <p:nvSpPr>
            <p:cNvPr id="107" name="TextBox 106"/>
            <p:cNvSpPr txBox="1"/>
            <p:nvPr/>
          </p:nvSpPr>
          <p:spPr bwMode="auto">
            <a:xfrm>
              <a:off x="4848225" y="4159841"/>
              <a:ext cx="1727200" cy="537874"/>
            </a:xfrm>
            <a:prstGeom prst="rect">
              <a:avLst/>
            </a:prstGeom>
            <a:noFill/>
          </p:spPr>
          <p:txBody>
            <a:bodyPr>
              <a:spAutoFit/>
            </a:bodyPr>
            <a:lstStyle/>
            <a:p>
              <a:pPr algn="ctr" fontAlgn="base">
                <a:spcBef>
                  <a:spcPct val="0"/>
                </a:spcBef>
                <a:spcAft>
                  <a:spcPct val="0"/>
                </a:spcAft>
              </a:pPr>
              <a:r>
                <a:rPr lang="ru-RU" sz="1200" b="1" dirty="0">
                  <a:solidFill>
                    <a:srgbClr val="F2F2F2"/>
                  </a:solidFill>
                  <a:latin typeface="Tahoma" pitchFamily="34" charset="0"/>
                  <a:ea typeface="Tahoma" pitchFamily="34" charset="0"/>
                  <a:cs typeface="Tahoma" pitchFamily="34" charset="0"/>
                </a:rPr>
                <a:t>Регистрация проспекта в ФСФР</a:t>
              </a:r>
            </a:p>
          </p:txBody>
        </p:sp>
        <p:sp>
          <p:nvSpPr>
            <p:cNvPr id="108" name="TextBox 107"/>
            <p:cNvSpPr txBox="1">
              <a:spLocks noChangeArrowheads="1"/>
            </p:cNvSpPr>
            <p:nvPr/>
          </p:nvSpPr>
          <p:spPr bwMode="auto">
            <a:xfrm>
              <a:off x="4932302" y="4929188"/>
              <a:ext cx="1655739" cy="824740"/>
            </a:xfrm>
            <a:prstGeom prst="rect">
              <a:avLst/>
            </a:prstGeom>
            <a:noFill/>
            <a:ln w="9525">
              <a:noFill/>
              <a:miter lim="800000"/>
              <a:headEnd/>
              <a:tailEnd/>
            </a:ln>
          </p:spPr>
          <p:txBody>
            <a:bodyPr>
              <a:spAutoFit/>
            </a:bodyPr>
            <a:lstStyle/>
            <a:p>
              <a:pPr fontAlgn="base">
                <a:spcBef>
                  <a:spcPct val="0"/>
                </a:spcBef>
                <a:spcAft>
                  <a:spcPct val="0"/>
                </a:spcAft>
                <a:buFont typeface="Arial" charset="0"/>
                <a:buChar char="•"/>
              </a:pPr>
              <a:r>
                <a:rPr lang="ru-RU" sz="800" b="1" dirty="0">
                  <a:solidFill>
                    <a:srgbClr val="1F497D"/>
                  </a:solidFill>
                  <a:latin typeface="Tahoma" pitchFamily="34" charset="0"/>
                  <a:ea typeface="Tahoma" pitchFamily="34" charset="0"/>
                  <a:cs typeface="Tahoma" pitchFamily="34" charset="0"/>
                </a:rPr>
                <a:t> Заявление в ФСФР</a:t>
              </a:r>
            </a:p>
            <a:p>
              <a:pPr fontAlgn="base">
                <a:spcBef>
                  <a:spcPct val="0"/>
                </a:spcBef>
                <a:spcAft>
                  <a:spcPct val="0"/>
                </a:spcAft>
                <a:buFont typeface="Arial" charset="0"/>
                <a:buChar char="•"/>
              </a:pPr>
              <a:r>
                <a:rPr lang="ru-RU" sz="800" b="1" dirty="0">
                  <a:solidFill>
                    <a:srgbClr val="1F497D"/>
                  </a:solidFill>
                  <a:latin typeface="Tahoma" pitchFamily="34" charset="0"/>
                  <a:ea typeface="Tahoma" pitchFamily="34" charset="0"/>
                  <a:cs typeface="Tahoma" pitchFamily="34" charset="0"/>
                </a:rPr>
                <a:t> ФСФР принимает решение о регистрации Проспекта и о допуске ЦБ к </a:t>
              </a:r>
              <a:r>
                <a:rPr lang="ru-RU" sz="800" b="1" dirty="0" smtClean="0">
                  <a:solidFill>
                    <a:srgbClr val="1F497D"/>
                  </a:solidFill>
                  <a:latin typeface="Tahoma" pitchFamily="34" charset="0"/>
                  <a:ea typeface="Tahoma" pitchFamily="34" charset="0"/>
                  <a:cs typeface="Tahoma" pitchFamily="34" charset="0"/>
                </a:rPr>
                <a:t>обращению </a:t>
              </a:r>
              <a:endParaRPr lang="ru-RU" sz="800" b="1" dirty="0">
                <a:solidFill>
                  <a:srgbClr val="1F497D"/>
                </a:solidFill>
                <a:latin typeface="Tahoma" pitchFamily="34" charset="0"/>
                <a:ea typeface="Tahoma" pitchFamily="34" charset="0"/>
                <a:cs typeface="Tahoma" pitchFamily="34" charset="0"/>
              </a:endParaRPr>
            </a:p>
          </p:txBody>
        </p:sp>
        <p:sp>
          <p:nvSpPr>
            <p:cNvPr id="109" name="TextBox 108"/>
            <p:cNvSpPr txBox="1">
              <a:spLocks noChangeArrowheads="1"/>
            </p:cNvSpPr>
            <p:nvPr/>
          </p:nvSpPr>
          <p:spPr bwMode="auto">
            <a:xfrm>
              <a:off x="6084168" y="4869160"/>
              <a:ext cx="240810" cy="233079"/>
            </a:xfrm>
            <a:prstGeom prst="rect">
              <a:avLst/>
            </a:prstGeom>
            <a:noFill/>
            <a:ln w="9525">
              <a:noFill/>
              <a:miter lim="800000"/>
              <a:headEnd/>
              <a:tailEnd/>
            </a:ln>
          </p:spPr>
          <p:txBody>
            <a:bodyPr wrap="none">
              <a:spAutoFit/>
            </a:bodyPr>
            <a:lstStyle/>
            <a:p>
              <a:pPr fontAlgn="base">
                <a:spcBef>
                  <a:spcPct val="0"/>
                </a:spcBef>
                <a:spcAft>
                  <a:spcPct val="0"/>
                </a:spcAft>
              </a:pPr>
              <a:r>
                <a:rPr lang="en-US" sz="700" dirty="0">
                  <a:solidFill>
                    <a:srgbClr val="1F497D"/>
                  </a:solidFill>
                  <a:latin typeface="Tahoma" pitchFamily="34" charset="0"/>
                  <a:ea typeface="Tahoma" pitchFamily="34" charset="0"/>
                  <a:cs typeface="Tahoma" pitchFamily="34" charset="0"/>
                </a:rPr>
                <a:t>2</a:t>
              </a:r>
              <a:endParaRPr lang="ru-RU" sz="700" dirty="0">
                <a:solidFill>
                  <a:srgbClr val="1F497D"/>
                </a:solidFill>
                <a:latin typeface="Tahoma" pitchFamily="34" charset="0"/>
                <a:ea typeface="Tahoma" pitchFamily="34" charset="0"/>
                <a:cs typeface="Tahoma" pitchFamily="34" charset="0"/>
              </a:endParaRPr>
            </a:p>
          </p:txBody>
        </p:sp>
      </p:grpSp>
      <p:sp>
        <p:nvSpPr>
          <p:cNvPr id="110" name="TextBox 109"/>
          <p:cNvSpPr txBox="1"/>
          <p:nvPr/>
        </p:nvSpPr>
        <p:spPr>
          <a:xfrm>
            <a:off x="2417423" y="6167584"/>
            <a:ext cx="6331041" cy="646331"/>
          </a:xfrm>
          <a:prstGeom prst="rect">
            <a:avLst/>
          </a:prstGeom>
          <a:noFill/>
        </p:spPr>
        <p:txBody>
          <a:bodyPr wrap="square">
            <a:spAutoFit/>
          </a:bodyPr>
          <a:lstStyle/>
          <a:p>
            <a:pPr marL="342900" indent="-342900" fontAlgn="base">
              <a:spcBef>
                <a:spcPct val="0"/>
              </a:spcBef>
              <a:spcAft>
                <a:spcPct val="0"/>
              </a:spcAft>
              <a:buFontTx/>
              <a:buAutoNum type="arabicPeriod"/>
            </a:pPr>
            <a:r>
              <a:rPr lang="ru-RU" sz="900" i="1" dirty="0">
                <a:latin typeface="Tahoma" pitchFamily="34" charset="0"/>
                <a:ea typeface="Tahoma" pitchFamily="34" charset="0"/>
                <a:cs typeface="Tahoma" pitchFamily="34" charset="0"/>
              </a:rPr>
              <a:t>Эмитент подает Заявление о допуске ценных бумаг к торгам на </a:t>
            </a:r>
            <a:r>
              <a:rPr lang="ru-RU" sz="900" i="1" dirty="0" smtClean="0">
                <a:latin typeface="Tahoma" pitchFamily="34" charset="0"/>
                <a:ea typeface="Tahoma" pitchFamily="34" charset="0"/>
                <a:cs typeface="Tahoma" pitchFamily="34" charset="0"/>
              </a:rPr>
              <a:t>Московской Бирже. К </a:t>
            </a:r>
            <a:r>
              <a:rPr lang="ru-RU" sz="900" i="1" dirty="0">
                <a:latin typeface="Tahoma" pitchFamily="34" charset="0"/>
                <a:ea typeface="Tahoma" pitchFamily="34" charset="0"/>
                <a:cs typeface="Tahoma" pitchFamily="34" charset="0"/>
              </a:rPr>
              <a:t>заявлению необходимо приложить Проспект ЦБ, подписанный брокером  и прочие документы</a:t>
            </a:r>
          </a:p>
          <a:p>
            <a:pPr marL="342900" indent="-342900" fontAlgn="base">
              <a:spcBef>
                <a:spcPct val="0"/>
              </a:spcBef>
              <a:spcAft>
                <a:spcPct val="0"/>
              </a:spcAft>
              <a:buFontTx/>
              <a:buAutoNum type="arabicPeriod" startAt="2"/>
            </a:pPr>
            <a:r>
              <a:rPr lang="ru-RU" sz="900" i="1" dirty="0" smtClean="0">
                <a:latin typeface="Tahoma" pitchFamily="34" charset="0"/>
                <a:ea typeface="Tahoma" pitchFamily="34" charset="0"/>
                <a:cs typeface="Tahoma" pitchFamily="34" charset="0"/>
              </a:rPr>
              <a:t>Московская Биржа подает Заявление в ФСФР, Проспект ЦБ и прочие документы . Московская Биржа рассчитывает показатели риска ЦБ </a:t>
            </a:r>
            <a:r>
              <a:rPr lang="ru-RU" sz="900" i="1" dirty="0">
                <a:latin typeface="Tahoma" pitchFamily="34" charset="0"/>
                <a:ea typeface="Tahoma" pitchFamily="34" charset="0"/>
                <a:cs typeface="Tahoma" pitchFamily="34" charset="0"/>
              </a:rPr>
              <a:t>и ликвидности и данный расчет прилагается к </a:t>
            </a:r>
            <a:r>
              <a:rPr lang="ru-RU" sz="900" i="1" dirty="0" smtClean="0">
                <a:latin typeface="Tahoma" pitchFamily="34" charset="0"/>
                <a:ea typeface="Tahoma" pitchFamily="34" charset="0"/>
                <a:cs typeface="Tahoma" pitchFamily="34" charset="0"/>
              </a:rPr>
              <a:t>Заявлению</a:t>
            </a:r>
            <a:endParaRPr lang="en-US" sz="900" i="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42352739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9"/>
          <p:cNvSpPr>
            <a:spLocks noGrp="1" noChangeArrowheads="1"/>
          </p:cNvSpPr>
          <p:nvPr>
            <p:ph type="title"/>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txBody>
          <a:bodyPr lIns="90000" tIns="46800" rIns="90000" bIns="46800">
            <a:normAutofit/>
          </a:bodyPr>
          <a:lstStyle/>
          <a:p>
            <a:pPr algn="l" eaLnBrk="1" hangingPunct="1"/>
            <a:r>
              <a:rPr lang="ru-RU" sz="2400" b="1" dirty="0" smtClean="0">
                <a:latin typeface="Verdana" pitchFamily="34" charset="0"/>
                <a:ea typeface="Verdana" pitchFamily="34" charset="0"/>
                <a:cs typeface="Verdana" pitchFamily="34" charset="0"/>
              </a:rPr>
              <a:t>ЭМИССИЯ ОБЛИГАЦИЙ</a:t>
            </a:r>
            <a:r>
              <a:rPr lang="ru-RU" sz="2400" dirty="0" smtClean="0">
                <a:latin typeface="Verdana" pitchFamily="34" charset="0"/>
                <a:ea typeface="Verdana" pitchFamily="34" charset="0"/>
                <a:cs typeface="Verdana" pitchFamily="34" charset="0"/>
              </a:rPr>
              <a:t/>
            </a:r>
            <a:br>
              <a:rPr lang="ru-RU" sz="2400" dirty="0" smtClean="0">
                <a:latin typeface="Verdana" pitchFamily="34" charset="0"/>
                <a:ea typeface="Verdana" pitchFamily="34" charset="0"/>
                <a:cs typeface="Verdana" pitchFamily="34" charset="0"/>
              </a:rPr>
            </a:br>
            <a:r>
              <a:rPr lang="ru-RU" sz="2400" dirty="0" smtClean="0">
                <a:latin typeface="Verdana" pitchFamily="34" charset="0"/>
              </a:rPr>
              <a:t>РОССИЙСКИМ ЮРИДИЧЕСКИМ ЛИЦОМ</a:t>
            </a:r>
            <a:endParaRPr lang="ru-RU" sz="2400" dirty="0" smtClean="0">
              <a:latin typeface="Verdana" pitchFamily="34" charset="0"/>
              <a:ea typeface="Verdana" pitchFamily="34" charset="0"/>
              <a:cs typeface="Verdana" pitchFamily="34" charset="0"/>
            </a:endParaRPr>
          </a:p>
        </p:txBody>
      </p:sp>
      <p:sp>
        <p:nvSpPr>
          <p:cNvPr id="37" name="Скругленный прямоугольник 36"/>
          <p:cNvSpPr/>
          <p:nvPr/>
        </p:nvSpPr>
        <p:spPr>
          <a:xfrm>
            <a:off x="1299636" y="5441352"/>
            <a:ext cx="7554701" cy="578882"/>
          </a:xfrm>
          <a:prstGeom prst="roundRect">
            <a:avLst/>
          </a:prstGeom>
          <a:solidFill>
            <a:schemeClr val="accent5"/>
          </a:solidFill>
          <a:ln w="12700">
            <a:noFill/>
          </a:ln>
          <a:effectLst/>
          <a:scene3d>
            <a:camera prst="orthographicFront"/>
            <a:lightRig rig="threePt" dir="t"/>
          </a:scene3d>
          <a:sp3d>
            <a:bevelB/>
          </a:sp3d>
        </p:spPr>
        <p:style>
          <a:lnRef idx="1">
            <a:schemeClr val="accent1"/>
          </a:lnRef>
          <a:fillRef idx="3">
            <a:schemeClr val="accent1"/>
          </a:fillRef>
          <a:effectRef idx="2">
            <a:schemeClr val="accent1"/>
          </a:effectRef>
          <a:fontRef idx="minor">
            <a:schemeClr val="lt1"/>
          </a:fontRef>
        </p:style>
        <p:txBody>
          <a:bodyPr wrap="square" anchor="ctr">
            <a:spAutoFit/>
          </a:bodyPr>
          <a:lstStyle/>
          <a:p>
            <a:pPr algn="ctr" defTabSz="457200">
              <a:spcBef>
                <a:spcPts val="0"/>
              </a:spcBef>
              <a:defRPr/>
            </a:pPr>
            <a:r>
              <a:rPr lang="ru-RU" sz="1400" b="1" dirty="0">
                <a:solidFill>
                  <a:prstClr val="white"/>
                </a:solidFill>
                <a:latin typeface="Tahoma" pitchFamily="34" charset="0"/>
                <a:ea typeface="Tahoma" pitchFamily="34" charset="0"/>
                <a:cs typeface="Tahoma" pitchFamily="34" charset="0"/>
              </a:rPr>
              <a:t>Листинг ценных бумаг на бирже открывает возможности для выпуска биржевых облигаций</a:t>
            </a:r>
          </a:p>
        </p:txBody>
      </p:sp>
      <p:grpSp>
        <p:nvGrpSpPr>
          <p:cNvPr id="35849" name="Группа 11"/>
          <p:cNvGrpSpPr>
            <a:grpSpLocks/>
          </p:cNvGrpSpPr>
          <p:nvPr/>
        </p:nvGrpSpPr>
        <p:grpSpPr bwMode="auto">
          <a:xfrm>
            <a:off x="1288942" y="2098192"/>
            <a:ext cx="7565395" cy="2944586"/>
            <a:chOff x="71637" y="2733923"/>
            <a:chExt cx="8999677" cy="2904062"/>
          </a:xfrm>
        </p:grpSpPr>
        <p:grpSp>
          <p:nvGrpSpPr>
            <p:cNvPr id="35851" name="Группа 10"/>
            <p:cNvGrpSpPr>
              <a:grpSpLocks/>
            </p:cNvGrpSpPr>
            <p:nvPr/>
          </p:nvGrpSpPr>
          <p:grpSpPr bwMode="auto">
            <a:xfrm>
              <a:off x="89579" y="2733923"/>
              <a:ext cx="8930004" cy="1404807"/>
              <a:chOff x="89579" y="2733923"/>
              <a:chExt cx="8930004" cy="1404807"/>
            </a:xfrm>
          </p:grpSpPr>
          <p:sp>
            <p:nvSpPr>
              <p:cNvPr id="72" name="AutoShape 22"/>
              <p:cNvSpPr>
                <a:spLocks noChangeArrowheads="1"/>
              </p:cNvSpPr>
              <p:nvPr/>
            </p:nvSpPr>
            <p:spPr bwMode="gray">
              <a:xfrm>
                <a:off x="7430673" y="2739818"/>
                <a:ext cx="1157140" cy="215880"/>
              </a:xfrm>
              <a:prstGeom prst="roundRect">
                <a:avLst>
                  <a:gd name="adj" fmla="val 16667"/>
                </a:avLst>
              </a:prstGeom>
              <a:solidFill>
                <a:schemeClr val="accent2"/>
              </a:solidFill>
              <a:ln w="28575">
                <a:noFill/>
                <a:round/>
                <a:headEnd/>
                <a:tailEnd/>
              </a:ln>
              <a:effectLst/>
            </p:spPr>
            <p:txBody>
              <a:bodyPr wrap="none" anchor="ctr"/>
              <a:lstStyle/>
              <a:p>
                <a:pPr algn="ctr" eaLnBrk="0" hangingPunct="0">
                  <a:defRPr/>
                </a:pPr>
                <a:r>
                  <a:rPr lang="ru-RU" sz="900" b="1" dirty="0">
                    <a:solidFill>
                      <a:schemeClr val="bg1"/>
                    </a:solidFill>
                    <a:latin typeface="Tahoma" pitchFamily="34" charset="0"/>
                    <a:ea typeface="Tahoma" pitchFamily="34" charset="0"/>
                    <a:cs typeface="Tahoma" pitchFamily="34" charset="0"/>
                  </a:rPr>
                  <a:t>70-90 дней</a:t>
                </a:r>
                <a:endParaRPr lang="en-US" sz="900" b="1" dirty="0">
                  <a:solidFill>
                    <a:schemeClr val="bg1"/>
                  </a:solidFill>
                  <a:latin typeface="Tahoma" pitchFamily="34" charset="0"/>
                  <a:ea typeface="Tahoma" pitchFamily="34" charset="0"/>
                  <a:cs typeface="Tahoma" pitchFamily="34" charset="0"/>
                </a:endParaRPr>
              </a:p>
            </p:txBody>
          </p:sp>
          <p:grpSp>
            <p:nvGrpSpPr>
              <p:cNvPr id="35871" name="Группа 7"/>
              <p:cNvGrpSpPr>
                <a:grpSpLocks/>
              </p:cNvGrpSpPr>
              <p:nvPr/>
            </p:nvGrpSpPr>
            <p:grpSpPr bwMode="auto">
              <a:xfrm>
                <a:off x="89579" y="2733923"/>
                <a:ext cx="8930004" cy="1404807"/>
                <a:chOff x="89579" y="2733923"/>
                <a:chExt cx="8930004" cy="1404807"/>
              </a:xfrm>
            </p:grpSpPr>
            <p:sp>
              <p:nvSpPr>
                <p:cNvPr id="35872" name="Прямоугольник 1"/>
                <p:cNvSpPr>
                  <a:spLocks noChangeArrowheads="1"/>
                </p:cNvSpPr>
                <p:nvPr/>
              </p:nvSpPr>
              <p:spPr bwMode="auto">
                <a:xfrm rot="16200000">
                  <a:off x="-374842" y="3198344"/>
                  <a:ext cx="1404807" cy="475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ru-RU" sz="1000" b="1" dirty="0">
                      <a:latin typeface="Tahoma" pitchFamily="34" charset="0"/>
                      <a:ea typeface="Tahoma" pitchFamily="34" charset="0"/>
                      <a:cs typeface="Tahoma" pitchFamily="34" charset="0"/>
                    </a:rPr>
                    <a:t>Корпоративные</a:t>
                  </a:r>
                </a:p>
                <a:p>
                  <a:pPr algn="ctr"/>
                  <a:r>
                    <a:rPr lang="ru-RU" sz="1000" b="1" dirty="0">
                      <a:latin typeface="Tahoma" pitchFamily="34" charset="0"/>
                      <a:ea typeface="Tahoma" pitchFamily="34" charset="0"/>
                      <a:cs typeface="Tahoma" pitchFamily="34" charset="0"/>
                    </a:rPr>
                    <a:t>облигации</a:t>
                  </a:r>
                </a:p>
              </p:txBody>
            </p:sp>
            <p:grpSp>
              <p:nvGrpSpPr>
                <p:cNvPr id="35873" name="Группа 4"/>
                <p:cNvGrpSpPr>
                  <a:grpSpLocks/>
                </p:cNvGrpSpPr>
                <p:nvPr/>
              </p:nvGrpSpPr>
              <p:grpSpPr bwMode="auto">
                <a:xfrm>
                  <a:off x="728620" y="3222826"/>
                  <a:ext cx="8290963" cy="430968"/>
                  <a:chOff x="728620" y="3222826"/>
                  <a:chExt cx="8290963" cy="430968"/>
                </a:xfrm>
              </p:grpSpPr>
              <p:cxnSp>
                <p:nvCxnSpPr>
                  <p:cNvPr id="48" name="Прямая соединительная линия 47"/>
                  <p:cNvCxnSpPr/>
                  <p:nvPr/>
                </p:nvCxnSpPr>
                <p:spPr bwMode="auto">
                  <a:xfrm>
                    <a:off x="728620" y="3438707"/>
                    <a:ext cx="8098889" cy="0"/>
                  </a:xfrm>
                  <a:prstGeom prst="line">
                    <a:avLst/>
                  </a:prstGeom>
                  <a:noFill/>
                  <a:ln w="9525" cap="flat" cmpd="sng" algn="ctr">
                    <a:solidFill>
                      <a:schemeClr val="accent2"/>
                    </a:solidFill>
                    <a:prstDash val="solid"/>
                  </a:ln>
                  <a:effectLst/>
                </p:spPr>
              </p:cxnSp>
              <p:sp>
                <p:nvSpPr>
                  <p:cNvPr id="51" name="Овал 50"/>
                  <p:cNvSpPr/>
                  <p:nvPr/>
                </p:nvSpPr>
                <p:spPr bwMode="auto">
                  <a:xfrm>
                    <a:off x="1459055" y="3222826"/>
                    <a:ext cx="431771" cy="430173"/>
                  </a:xfrm>
                  <a:prstGeom prst="ellipse">
                    <a:avLst/>
                  </a:prstGeom>
                  <a:solidFill>
                    <a:schemeClr val="bg2"/>
                  </a:solidFill>
                  <a:ln w="25400" cap="flat" cmpd="sng" algn="ctr">
                    <a:solidFill>
                      <a:sysClr val="window" lastClr="FFFFFF"/>
                    </a:solidFill>
                    <a:prstDash val="solid"/>
                  </a:ln>
                  <a:effectLst/>
                </p:spPr>
                <p:txBody>
                  <a:bodyPr anchor="ctr"/>
                  <a:lstStyle/>
                  <a:p>
                    <a:pPr algn="ctr" fontAlgn="auto">
                      <a:spcBef>
                        <a:spcPts val="0"/>
                      </a:spcBef>
                      <a:spcAft>
                        <a:spcPts val="0"/>
                      </a:spcAft>
                      <a:defRPr/>
                    </a:pPr>
                    <a:r>
                      <a:rPr lang="ru-RU" sz="1400" kern="0" dirty="0">
                        <a:latin typeface="Tahoma" pitchFamily="34" charset="0"/>
                        <a:ea typeface="Tahoma" pitchFamily="34" charset="0"/>
                        <a:cs typeface="Tahoma" pitchFamily="34" charset="0"/>
                      </a:rPr>
                      <a:t>1</a:t>
                    </a:r>
                  </a:p>
                </p:txBody>
              </p:sp>
              <p:sp>
                <p:nvSpPr>
                  <p:cNvPr id="53" name="Овал 52"/>
                  <p:cNvSpPr/>
                  <p:nvPr/>
                </p:nvSpPr>
                <p:spPr bwMode="auto">
                  <a:xfrm>
                    <a:off x="2918505" y="3222826"/>
                    <a:ext cx="431771" cy="430173"/>
                  </a:xfrm>
                  <a:prstGeom prst="ellipse">
                    <a:avLst/>
                  </a:prstGeom>
                  <a:solidFill>
                    <a:schemeClr val="bg2"/>
                  </a:solidFill>
                  <a:ln w="25400" cap="flat" cmpd="sng" algn="ctr">
                    <a:solidFill>
                      <a:sysClr val="window" lastClr="FFFFFF"/>
                    </a:solidFill>
                    <a:prstDash val="solid"/>
                  </a:ln>
                  <a:effectLst/>
                </p:spPr>
                <p:txBody>
                  <a:bodyPr anchor="ctr"/>
                  <a:lstStyle/>
                  <a:p>
                    <a:pPr algn="ctr" fontAlgn="auto">
                      <a:spcBef>
                        <a:spcPts val="0"/>
                      </a:spcBef>
                      <a:spcAft>
                        <a:spcPts val="0"/>
                      </a:spcAft>
                      <a:defRPr/>
                    </a:pPr>
                    <a:r>
                      <a:rPr lang="ru-RU" sz="1400" kern="0" dirty="0">
                        <a:latin typeface="Tahoma" pitchFamily="34" charset="0"/>
                        <a:ea typeface="Tahoma" pitchFamily="34" charset="0"/>
                        <a:cs typeface="Tahoma" pitchFamily="34" charset="0"/>
                      </a:rPr>
                      <a:t>2</a:t>
                    </a:r>
                  </a:p>
                </p:txBody>
              </p:sp>
              <p:sp>
                <p:nvSpPr>
                  <p:cNvPr id="55" name="Овал 54"/>
                  <p:cNvSpPr/>
                  <p:nvPr/>
                </p:nvSpPr>
                <p:spPr bwMode="auto">
                  <a:xfrm>
                    <a:off x="4459036" y="3222826"/>
                    <a:ext cx="431771" cy="430173"/>
                  </a:xfrm>
                  <a:prstGeom prst="ellipse">
                    <a:avLst/>
                  </a:prstGeom>
                  <a:solidFill>
                    <a:schemeClr val="bg2"/>
                  </a:solidFill>
                  <a:ln w="25400" cap="flat" cmpd="sng" algn="ctr">
                    <a:solidFill>
                      <a:sysClr val="window" lastClr="FFFFFF"/>
                    </a:solidFill>
                    <a:prstDash val="solid"/>
                  </a:ln>
                  <a:effectLst/>
                </p:spPr>
                <p:txBody>
                  <a:bodyPr anchor="ctr"/>
                  <a:lstStyle/>
                  <a:p>
                    <a:pPr algn="ctr" fontAlgn="auto">
                      <a:spcBef>
                        <a:spcPts val="0"/>
                      </a:spcBef>
                      <a:spcAft>
                        <a:spcPts val="0"/>
                      </a:spcAft>
                      <a:defRPr/>
                    </a:pPr>
                    <a:r>
                      <a:rPr lang="ru-RU" sz="1400" kern="0" dirty="0">
                        <a:latin typeface="Tahoma" pitchFamily="34" charset="0"/>
                        <a:ea typeface="Tahoma" pitchFamily="34" charset="0"/>
                        <a:cs typeface="Tahoma" pitchFamily="34" charset="0"/>
                      </a:rPr>
                      <a:t>3</a:t>
                    </a:r>
                  </a:p>
                </p:txBody>
              </p:sp>
              <p:sp>
                <p:nvSpPr>
                  <p:cNvPr id="57" name="Овал 56"/>
                  <p:cNvSpPr/>
                  <p:nvPr/>
                </p:nvSpPr>
                <p:spPr bwMode="auto">
                  <a:xfrm>
                    <a:off x="5837405" y="3222826"/>
                    <a:ext cx="431771" cy="430173"/>
                  </a:xfrm>
                  <a:prstGeom prst="ellipse">
                    <a:avLst/>
                  </a:prstGeom>
                  <a:solidFill>
                    <a:schemeClr val="bg2"/>
                  </a:solidFill>
                  <a:ln w="25400" cap="flat" cmpd="sng" algn="ctr">
                    <a:solidFill>
                      <a:sysClr val="window" lastClr="FFFFFF"/>
                    </a:solidFill>
                    <a:prstDash val="solid"/>
                  </a:ln>
                  <a:effectLst/>
                </p:spPr>
                <p:txBody>
                  <a:bodyPr anchor="ctr"/>
                  <a:lstStyle/>
                  <a:p>
                    <a:pPr algn="ctr" fontAlgn="auto">
                      <a:spcBef>
                        <a:spcPts val="0"/>
                      </a:spcBef>
                      <a:spcAft>
                        <a:spcPts val="0"/>
                      </a:spcAft>
                      <a:defRPr/>
                    </a:pPr>
                    <a:r>
                      <a:rPr lang="ru-RU" sz="1400" kern="0" dirty="0">
                        <a:latin typeface="Tahoma" pitchFamily="34" charset="0"/>
                        <a:ea typeface="Tahoma" pitchFamily="34" charset="0"/>
                        <a:cs typeface="Tahoma" pitchFamily="34" charset="0"/>
                      </a:rPr>
                      <a:t>4</a:t>
                    </a:r>
                  </a:p>
                </p:txBody>
              </p:sp>
              <p:sp>
                <p:nvSpPr>
                  <p:cNvPr id="59" name="Овал 58"/>
                  <p:cNvSpPr/>
                  <p:nvPr/>
                </p:nvSpPr>
                <p:spPr bwMode="auto">
                  <a:xfrm>
                    <a:off x="6998902" y="3223621"/>
                    <a:ext cx="431771" cy="430173"/>
                  </a:xfrm>
                  <a:prstGeom prst="ellipse">
                    <a:avLst/>
                  </a:prstGeom>
                  <a:solidFill>
                    <a:schemeClr val="bg2"/>
                  </a:solidFill>
                  <a:ln w="25400" cap="flat" cmpd="sng" algn="ctr">
                    <a:solidFill>
                      <a:sysClr val="window" lastClr="FFFFFF"/>
                    </a:solidFill>
                    <a:prstDash val="solid"/>
                  </a:ln>
                  <a:effectLst/>
                </p:spPr>
                <p:txBody>
                  <a:bodyPr anchor="ctr"/>
                  <a:lstStyle/>
                  <a:p>
                    <a:pPr algn="ctr" fontAlgn="auto">
                      <a:spcBef>
                        <a:spcPts val="0"/>
                      </a:spcBef>
                      <a:spcAft>
                        <a:spcPts val="0"/>
                      </a:spcAft>
                      <a:defRPr/>
                    </a:pPr>
                    <a:r>
                      <a:rPr lang="ru-RU" sz="1400" kern="0" dirty="0">
                        <a:latin typeface="Tahoma" pitchFamily="34" charset="0"/>
                        <a:ea typeface="Tahoma" pitchFamily="34" charset="0"/>
                        <a:cs typeface="Tahoma" pitchFamily="34" charset="0"/>
                      </a:rPr>
                      <a:t>5</a:t>
                    </a:r>
                  </a:p>
                </p:txBody>
              </p:sp>
              <p:sp>
                <p:nvSpPr>
                  <p:cNvPr id="41" name="Овал 40"/>
                  <p:cNvSpPr/>
                  <p:nvPr/>
                </p:nvSpPr>
                <p:spPr bwMode="auto">
                  <a:xfrm>
                    <a:off x="8587812" y="3223621"/>
                    <a:ext cx="431771" cy="430173"/>
                  </a:xfrm>
                  <a:prstGeom prst="ellipse">
                    <a:avLst/>
                  </a:prstGeom>
                  <a:solidFill>
                    <a:schemeClr val="bg2"/>
                  </a:solidFill>
                  <a:ln w="25400" cap="flat" cmpd="sng" algn="ctr">
                    <a:solidFill>
                      <a:sysClr val="window" lastClr="FFFFFF"/>
                    </a:solidFill>
                    <a:prstDash val="solid"/>
                  </a:ln>
                  <a:effectLst/>
                </p:spPr>
                <p:txBody>
                  <a:bodyPr anchor="ctr"/>
                  <a:lstStyle/>
                  <a:p>
                    <a:pPr algn="ctr" fontAlgn="auto">
                      <a:spcBef>
                        <a:spcPts val="0"/>
                      </a:spcBef>
                      <a:spcAft>
                        <a:spcPts val="0"/>
                      </a:spcAft>
                      <a:defRPr/>
                    </a:pPr>
                    <a:r>
                      <a:rPr lang="ru-RU" sz="1400" kern="0" dirty="0">
                        <a:latin typeface="Tahoma" pitchFamily="34" charset="0"/>
                        <a:ea typeface="Tahoma" pitchFamily="34" charset="0"/>
                        <a:cs typeface="Tahoma" pitchFamily="34" charset="0"/>
                      </a:rPr>
                      <a:t>6</a:t>
                    </a:r>
                  </a:p>
                </p:txBody>
              </p:sp>
            </p:grpSp>
          </p:grpSp>
        </p:grpSp>
        <p:grpSp>
          <p:nvGrpSpPr>
            <p:cNvPr id="35852" name="Группа 9"/>
            <p:cNvGrpSpPr>
              <a:grpSpLocks/>
            </p:cNvGrpSpPr>
            <p:nvPr/>
          </p:nvGrpSpPr>
          <p:grpSpPr bwMode="auto">
            <a:xfrm>
              <a:off x="71637" y="4639541"/>
              <a:ext cx="8997156" cy="998444"/>
              <a:chOff x="71637" y="4639541"/>
              <a:chExt cx="8997156" cy="998444"/>
            </a:xfrm>
          </p:grpSpPr>
          <p:sp>
            <p:nvSpPr>
              <p:cNvPr id="70" name="AutoShape 22"/>
              <p:cNvSpPr>
                <a:spLocks noChangeArrowheads="1"/>
              </p:cNvSpPr>
              <p:nvPr/>
            </p:nvSpPr>
            <p:spPr bwMode="gray">
              <a:xfrm>
                <a:off x="6978574" y="5368128"/>
                <a:ext cx="1089055" cy="215880"/>
              </a:xfrm>
              <a:prstGeom prst="roundRect">
                <a:avLst>
                  <a:gd name="adj" fmla="val 16667"/>
                </a:avLst>
              </a:prstGeom>
              <a:solidFill>
                <a:schemeClr val="accent5"/>
              </a:solidFill>
              <a:ln w="28575">
                <a:noFill/>
                <a:round/>
                <a:headEnd/>
                <a:tailEnd/>
              </a:ln>
              <a:effectLst/>
            </p:spPr>
            <p:txBody>
              <a:bodyPr wrap="none" anchor="ctr"/>
              <a:lstStyle/>
              <a:p>
                <a:pPr algn="ctr" eaLnBrk="0" hangingPunct="0">
                  <a:defRPr/>
                </a:pPr>
                <a:r>
                  <a:rPr lang="ru-RU" sz="900" b="1" dirty="0">
                    <a:solidFill>
                      <a:schemeClr val="bg1"/>
                    </a:solidFill>
                    <a:latin typeface="Tahoma" pitchFamily="34" charset="0"/>
                    <a:ea typeface="Tahoma" pitchFamily="34" charset="0"/>
                    <a:cs typeface="Tahoma" pitchFamily="34" charset="0"/>
                  </a:rPr>
                  <a:t>30-50 дней</a:t>
                </a:r>
                <a:endParaRPr lang="en-US" sz="900" b="1" dirty="0">
                  <a:solidFill>
                    <a:schemeClr val="bg1"/>
                  </a:solidFill>
                  <a:latin typeface="Tahoma" pitchFamily="34" charset="0"/>
                  <a:ea typeface="Tahoma" pitchFamily="34" charset="0"/>
                  <a:cs typeface="Tahoma" pitchFamily="34" charset="0"/>
                </a:endParaRPr>
              </a:p>
            </p:txBody>
          </p:sp>
          <p:grpSp>
            <p:nvGrpSpPr>
              <p:cNvPr id="35861" name="Группа 8"/>
              <p:cNvGrpSpPr>
                <a:grpSpLocks/>
              </p:cNvGrpSpPr>
              <p:nvPr/>
            </p:nvGrpSpPr>
            <p:grpSpPr bwMode="auto">
              <a:xfrm>
                <a:off x="71637" y="4639541"/>
                <a:ext cx="8997156" cy="998444"/>
                <a:chOff x="71637" y="4639541"/>
                <a:chExt cx="8997156" cy="998444"/>
              </a:xfrm>
            </p:grpSpPr>
            <p:sp>
              <p:nvSpPr>
                <p:cNvPr id="35862" name="Прямоугольник 1"/>
                <p:cNvSpPr>
                  <a:spLocks noChangeArrowheads="1"/>
                </p:cNvSpPr>
                <p:nvPr/>
              </p:nvSpPr>
              <p:spPr bwMode="auto">
                <a:xfrm rot="16200000">
                  <a:off x="-189602" y="4900780"/>
                  <a:ext cx="998444" cy="475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ru-RU" sz="1000" b="1" dirty="0">
                      <a:latin typeface="Tahoma" pitchFamily="34" charset="0"/>
                      <a:ea typeface="Tahoma" pitchFamily="34" charset="0"/>
                      <a:cs typeface="Tahoma" pitchFamily="34" charset="0"/>
                    </a:rPr>
                    <a:t>Биржевые</a:t>
                  </a:r>
                </a:p>
                <a:p>
                  <a:pPr algn="ctr"/>
                  <a:r>
                    <a:rPr lang="ru-RU" sz="1000" b="1" dirty="0">
                      <a:latin typeface="Tahoma" pitchFamily="34" charset="0"/>
                      <a:ea typeface="Tahoma" pitchFamily="34" charset="0"/>
                      <a:cs typeface="Tahoma" pitchFamily="34" charset="0"/>
                    </a:rPr>
                    <a:t>облигации</a:t>
                  </a:r>
                </a:p>
              </p:txBody>
            </p:sp>
            <p:grpSp>
              <p:nvGrpSpPr>
                <p:cNvPr id="35863" name="Группа 5"/>
                <p:cNvGrpSpPr>
                  <a:grpSpLocks/>
                </p:cNvGrpSpPr>
                <p:nvPr/>
              </p:nvGrpSpPr>
              <p:grpSpPr bwMode="auto">
                <a:xfrm>
                  <a:off x="728619" y="4922882"/>
                  <a:ext cx="8340174" cy="431760"/>
                  <a:chOff x="728619" y="4922882"/>
                  <a:chExt cx="8340174" cy="431760"/>
                </a:xfrm>
              </p:grpSpPr>
              <p:cxnSp>
                <p:nvCxnSpPr>
                  <p:cNvPr id="61" name="Прямая соединительная линия 60"/>
                  <p:cNvCxnSpPr/>
                  <p:nvPr/>
                </p:nvCxnSpPr>
                <p:spPr bwMode="auto">
                  <a:xfrm>
                    <a:off x="728619" y="5151291"/>
                    <a:ext cx="8098889" cy="0"/>
                  </a:xfrm>
                  <a:prstGeom prst="line">
                    <a:avLst/>
                  </a:prstGeom>
                  <a:noFill/>
                  <a:ln w="9525" cap="flat" cmpd="sng" algn="ctr">
                    <a:solidFill>
                      <a:srgbClr val="226592"/>
                    </a:solidFill>
                    <a:prstDash val="solid"/>
                  </a:ln>
                  <a:effectLst/>
                </p:spPr>
              </p:cxnSp>
              <p:sp>
                <p:nvSpPr>
                  <p:cNvPr id="63" name="Овал 62"/>
                  <p:cNvSpPr/>
                  <p:nvPr/>
                </p:nvSpPr>
                <p:spPr bwMode="auto">
                  <a:xfrm>
                    <a:off x="1459056" y="4922882"/>
                    <a:ext cx="431771" cy="431760"/>
                  </a:xfrm>
                  <a:prstGeom prst="ellipse">
                    <a:avLst/>
                  </a:prstGeom>
                  <a:solidFill>
                    <a:schemeClr val="bg2"/>
                  </a:solidFill>
                  <a:ln w="25400" cap="flat" cmpd="sng" algn="ctr">
                    <a:solidFill>
                      <a:sysClr val="window" lastClr="FFFFFF"/>
                    </a:solidFill>
                    <a:prstDash val="solid"/>
                  </a:ln>
                  <a:effectLst/>
                </p:spPr>
                <p:txBody>
                  <a:bodyPr anchor="ctr"/>
                  <a:lstStyle/>
                  <a:p>
                    <a:pPr algn="ctr" fontAlgn="auto">
                      <a:spcBef>
                        <a:spcPts val="0"/>
                      </a:spcBef>
                      <a:spcAft>
                        <a:spcPts val="0"/>
                      </a:spcAft>
                      <a:defRPr/>
                    </a:pPr>
                    <a:r>
                      <a:rPr lang="ru-RU" sz="1400" kern="0" dirty="0">
                        <a:latin typeface="Tahoma" pitchFamily="34" charset="0"/>
                        <a:ea typeface="Tahoma" pitchFamily="34" charset="0"/>
                        <a:cs typeface="Tahoma" pitchFamily="34" charset="0"/>
                      </a:rPr>
                      <a:t>1</a:t>
                    </a:r>
                  </a:p>
                </p:txBody>
              </p:sp>
              <p:sp>
                <p:nvSpPr>
                  <p:cNvPr id="65" name="Овал 64"/>
                  <p:cNvSpPr/>
                  <p:nvPr/>
                </p:nvSpPr>
                <p:spPr bwMode="auto">
                  <a:xfrm>
                    <a:off x="2918505" y="4922882"/>
                    <a:ext cx="431771" cy="431760"/>
                  </a:xfrm>
                  <a:prstGeom prst="ellipse">
                    <a:avLst/>
                  </a:prstGeom>
                  <a:solidFill>
                    <a:schemeClr val="bg2"/>
                  </a:solidFill>
                  <a:ln w="25400" cap="flat" cmpd="sng" algn="ctr">
                    <a:solidFill>
                      <a:sysClr val="window" lastClr="FFFFFF"/>
                    </a:solidFill>
                    <a:prstDash val="solid"/>
                  </a:ln>
                  <a:effectLst/>
                </p:spPr>
                <p:txBody>
                  <a:bodyPr anchor="ctr"/>
                  <a:lstStyle/>
                  <a:p>
                    <a:pPr algn="ctr" fontAlgn="auto">
                      <a:spcBef>
                        <a:spcPts val="0"/>
                      </a:spcBef>
                      <a:spcAft>
                        <a:spcPts val="0"/>
                      </a:spcAft>
                      <a:defRPr/>
                    </a:pPr>
                    <a:r>
                      <a:rPr lang="ru-RU" sz="1400" kern="0" dirty="0">
                        <a:latin typeface="Tahoma" pitchFamily="34" charset="0"/>
                        <a:ea typeface="Tahoma" pitchFamily="34" charset="0"/>
                        <a:cs typeface="Tahoma" pitchFamily="34" charset="0"/>
                      </a:rPr>
                      <a:t>2</a:t>
                    </a:r>
                  </a:p>
                </p:txBody>
              </p:sp>
              <p:sp>
                <p:nvSpPr>
                  <p:cNvPr id="67" name="Овал 66"/>
                  <p:cNvSpPr/>
                  <p:nvPr/>
                </p:nvSpPr>
                <p:spPr bwMode="auto">
                  <a:xfrm>
                    <a:off x="4459036" y="4922882"/>
                    <a:ext cx="431771" cy="431760"/>
                  </a:xfrm>
                  <a:prstGeom prst="ellipse">
                    <a:avLst/>
                  </a:prstGeom>
                  <a:solidFill>
                    <a:schemeClr val="bg2"/>
                  </a:solidFill>
                  <a:ln w="25400" cap="flat" cmpd="sng" algn="ctr">
                    <a:solidFill>
                      <a:sysClr val="window" lastClr="FFFFFF"/>
                    </a:solidFill>
                    <a:prstDash val="solid"/>
                  </a:ln>
                  <a:effectLst/>
                </p:spPr>
                <p:txBody>
                  <a:bodyPr anchor="ctr"/>
                  <a:lstStyle/>
                  <a:p>
                    <a:pPr algn="ctr" fontAlgn="auto">
                      <a:spcBef>
                        <a:spcPts val="0"/>
                      </a:spcBef>
                      <a:spcAft>
                        <a:spcPts val="0"/>
                      </a:spcAft>
                      <a:defRPr/>
                    </a:pPr>
                    <a:r>
                      <a:rPr lang="ru-RU" sz="1400" kern="0" dirty="0">
                        <a:latin typeface="Tahoma" pitchFamily="34" charset="0"/>
                        <a:ea typeface="Tahoma" pitchFamily="34" charset="0"/>
                        <a:cs typeface="Tahoma" pitchFamily="34" charset="0"/>
                      </a:rPr>
                      <a:t>3</a:t>
                    </a:r>
                  </a:p>
                </p:txBody>
              </p:sp>
              <p:sp>
                <p:nvSpPr>
                  <p:cNvPr id="69" name="Овал 68"/>
                  <p:cNvSpPr/>
                  <p:nvPr/>
                </p:nvSpPr>
                <p:spPr bwMode="auto">
                  <a:xfrm>
                    <a:off x="5918486" y="4922882"/>
                    <a:ext cx="431771" cy="431760"/>
                  </a:xfrm>
                  <a:prstGeom prst="ellipse">
                    <a:avLst/>
                  </a:prstGeom>
                  <a:solidFill>
                    <a:schemeClr val="bg2"/>
                  </a:solidFill>
                  <a:ln w="25400" cap="flat" cmpd="sng" algn="ctr">
                    <a:solidFill>
                      <a:sysClr val="window" lastClr="FFFFFF"/>
                    </a:solidFill>
                    <a:prstDash val="solid"/>
                  </a:ln>
                  <a:effectLst/>
                </p:spPr>
                <p:txBody>
                  <a:bodyPr anchor="ctr"/>
                  <a:lstStyle/>
                  <a:p>
                    <a:pPr algn="ctr" fontAlgn="auto">
                      <a:spcBef>
                        <a:spcPts val="0"/>
                      </a:spcBef>
                      <a:spcAft>
                        <a:spcPts val="0"/>
                      </a:spcAft>
                      <a:defRPr/>
                    </a:pPr>
                    <a:r>
                      <a:rPr lang="ru-RU" sz="1400" kern="0" dirty="0">
                        <a:latin typeface="Tahoma" pitchFamily="34" charset="0"/>
                        <a:ea typeface="Tahoma" pitchFamily="34" charset="0"/>
                        <a:cs typeface="Tahoma" pitchFamily="34" charset="0"/>
                      </a:rPr>
                      <a:t>4</a:t>
                    </a:r>
                  </a:p>
                </p:txBody>
              </p:sp>
              <p:sp>
                <p:nvSpPr>
                  <p:cNvPr id="42" name="Овал 41"/>
                  <p:cNvSpPr/>
                  <p:nvPr/>
                </p:nvSpPr>
                <p:spPr bwMode="auto">
                  <a:xfrm>
                    <a:off x="8637022" y="4922882"/>
                    <a:ext cx="431771" cy="431760"/>
                  </a:xfrm>
                  <a:prstGeom prst="ellipse">
                    <a:avLst/>
                  </a:prstGeom>
                  <a:solidFill>
                    <a:schemeClr val="bg2"/>
                  </a:solidFill>
                  <a:ln w="25400" cap="flat" cmpd="sng" algn="ctr">
                    <a:solidFill>
                      <a:sysClr val="window" lastClr="FFFFFF"/>
                    </a:solidFill>
                    <a:prstDash val="solid"/>
                  </a:ln>
                  <a:effectLst/>
                </p:spPr>
                <p:txBody>
                  <a:bodyPr anchor="ctr"/>
                  <a:lstStyle/>
                  <a:p>
                    <a:pPr algn="ctr" fontAlgn="auto">
                      <a:spcBef>
                        <a:spcPts val="0"/>
                      </a:spcBef>
                      <a:spcAft>
                        <a:spcPts val="0"/>
                      </a:spcAft>
                      <a:defRPr/>
                    </a:pPr>
                    <a:r>
                      <a:rPr lang="en-US" sz="1400" kern="0" dirty="0" smtClean="0">
                        <a:latin typeface="Tahoma" pitchFamily="34" charset="0"/>
                        <a:ea typeface="Tahoma" pitchFamily="34" charset="0"/>
                        <a:cs typeface="Tahoma" pitchFamily="34" charset="0"/>
                      </a:rPr>
                      <a:t>5</a:t>
                    </a:r>
                    <a:endParaRPr lang="ru-RU" sz="1400" kern="0" dirty="0">
                      <a:latin typeface="Tahoma" pitchFamily="34" charset="0"/>
                      <a:ea typeface="Tahoma" pitchFamily="34" charset="0"/>
                      <a:cs typeface="Tahoma" pitchFamily="34" charset="0"/>
                    </a:endParaRPr>
                  </a:p>
                </p:txBody>
              </p:sp>
            </p:grpSp>
          </p:grpSp>
        </p:grpSp>
        <p:grpSp>
          <p:nvGrpSpPr>
            <p:cNvPr id="35853" name="Группа 6"/>
            <p:cNvGrpSpPr>
              <a:grpSpLocks/>
            </p:cNvGrpSpPr>
            <p:nvPr/>
          </p:nvGrpSpPr>
          <p:grpSpPr bwMode="auto">
            <a:xfrm>
              <a:off x="464074" y="4078021"/>
              <a:ext cx="8607240" cy="576727"/>
              <a:chOff x="464074" y="4078021"/>
              <a:chExt cx="8607240" cy="576727"/>
            </a:xfrm>
          </p:grpSpPr>
          <p:sp>
            <p:nvSpPr>
              <p:cNvPr id="35854" name="TextBox 49"/>
              <p:cNvSpPr txBox="1">
                <a:spLocks noChangeArrowheads="1"/>
              </p:cNvSpPr>
              <p:nvPr/>
            </p:nvSpPr>
            <p:spPr bwMode="auto">
              <a:xfrm>
                <a:off x="464074" y="4138966"/>
                <a:ext cx="1108078" cy="455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ru-RU" sz="800" b="1" dirty="0">
                    <a:latin typeface="Tahoma" pitchFamily="34" charset="0"/>
                    <a:ea typeface="Tahoma" pitchFamily="34" charset="0"/>
                    <a:cs typeface="Tahoma" pitchFamily="34" charset="0"/>
                  </a:rPr>
                  <a:t>Принятие </a:t>
                </a:r>
              </a:p>
              <a:p>
                <a:pPr algn="ctr" eaLnBrk="1" hangingPunct="1"/>
                <a:r>
                  <a:rPr lang="ru-RU" sz="800" b="1" dirty="0">
                    <a:latin typeface="Tahoma" pitchFamily="34" charset="0"/>
                    <a:ea typeface="Tahoma" pitchFamily="34" charset="0"/>
                    <a:cs typeface="Tahoma" pitchFamily="34" charset="0"/>
                  </a:rPr>
                  <a:t>решения о размещении</a:t>
                </a:r>
              </a:p>
            </p:txBody>
          </p:sp>
          <p:sp>
            <p:nvSpPr>
              <p:cNvPr id="35855" name="TextBox 51"/>
              <p:cNvSpPr txBox="1">
                <a:spLocks noChangeArrowheads="1"/>
              </p:cNvSpPr>
              <p:nvPr/>
            </p:nvSpPr>
            <p:spPr bwMode="auto">
              <a:xfrm>
                <a:off x="1840767" y="4138965"/>
                <a:ext cx="1193720" cy="45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ru-RU" sz="800" b="1" dirty="0">
                    <a:latin typeface="Tahoma" pitchFamily="34" charset="0"/>
                    <a:ea typeface="Tahoma" pitchFamily="34" charset="0"/>
                    <a:cs typeface="Tahoma" pitchFamily="34" charset="0"/>
                  </a:rPr>
                  <a:t>Утверждение СД решения и проспекта</a:t>
                </a:r>
              </a:p>
            </p:txBody>
          </p:sp>
          <p:sp>
            <p:nvSpPr>
              <p:cNvPr id="35856" name="TextBox 53"/>
              <p:cNvSpPr txBox="1">
                <a:spLocks noChangeArrowheads="1"/>
              </p:cNvSpPr>
              <p:nvPr/>
            </p:nvSpPr>
            <p:spPr bwMode="auto">
              <a:xfrm>
                <a:off x="3219361" y="4138730"/>
                <a:ext cx="1315382" cy="455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ru-RU" sz="800" b="1" dirty="0">
                    <a:latin typeface="Tahoma" pitchFamily="34" charset="0"/>
                    <a:ea typeface="Tahoma" pitchFamily="34" charset="0"/>
                    <a:cs typeface="Tahoma" pitchFamily="34" charset="0"/>
                  </a:rPr>
                  <a:t>Регистрация в ФСФР решения и проспекта</a:t>
                </a:r>
              </a:p>
            </p:txBody>
          </p:sp>
          <p:sp>
            <p:nvSpPr>
              <p:cNvPr id="35857" name="TextBox 55"/>
              <p:cNvSpPr txBox="1">
                <a:spLocks noChangeArrowheads="1"/>
              </p:cNvSpPr>
              <p:nvPr/>
            </p:nvSpPr>
            <p:spPr bwMode="auto">
              <a:xfrm>
                <a:off x="4698693" y="4138966"/>
                <a:ext cx="1265155" cy="455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ru-RU" sz="800" b="1" dirty="0">
                    <a:latin typeface="Tahoma" pitchFamily="34" charset="0"/>
                    <a:ea typeface="Tahoma" pitchFamily="34" charset="0"/>
                    <a:cs typeface="Tahoma" pitchFamily="34" charset="0"/>
                  </a:rPr>
                  <a:t>Допуск к торгам/</a:t>
                </a:r>
              </a:p>
              <a:p>
                <a:pPr algn="ctr" eaLnBrk="1" hangingPunct="1"/>
                <a:r>
                  <a:rPr lang="ru-RU" sz="800" b="1" dirty="0">
                    <a:latin typeface="Tahoma" pitchFamily="34" charset="0"/>
                    <a:ea typeface="Tahoma" pitchFamily="34" charset="0"/>
                    <a:cs typeface="Tahoma" pitchFamily="34" charset="0"/>
                  </a:rPr>
                  <a:t>Размещение</a:t>
                </a:r>
              </a:p>
            </p:txBody>
          </p:sp>
          <p:sp>
            <p:nvSpPr>
              <p:cNvPr id="35858" name="TextBox 57"/>
              <p:cNvSpPr txBox="1">
                <a:spLocks noChangeArrowheads="1"/>
              </p:cNvSpPr>
              <p:nvPr/>
            </p:nvSpPr>
            <p:spPr bwMode="auto">
              <a:xfrm>
                <a:off x="6286088" y="4199438"/>
                <a:ext cx="973997" cy="333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ru-RU" sz="800" b="1" dirty="0">
                    <a:latin typeface="Tahoma" pitchFamily="34" charset="0"/>
                    <a:ea typeface="Tahoma" pitchFamily="34" charset="0"/>
                    <a:cs typeface="Tahoma" pitchFamily="34" charset="0"/>
                  </a:rPr>
                  <a:t>Листинг облигаций</a:t>
                </a:r>
              </a:p>
            </p:txBody>
          </p:sp>
          <p:sp>
            <p:nvSpPr>
              <p:cNvPr id="35859" name="TextBox 57"/>
              <p:cNvSpPr txBox="1">
                <a:spLocks noChangeArrowheads="1"/>
              </p:cNvSpPr>
              <p:nvPr/>
            </p:nvSpPr>
            <p:spPr bwMode="auto">
              <a:xfrm>
                <a:off x="7410345" y="4078021"/>
                <a:ext cx="1660969" cy="576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ru-RU" sz="800" b="1" dirty="0">
                    <a:latin typeface="Tahoma" pitchFamily="34" charset="0"/>
                    <a:ea typeface="Tahoma" pitchFamily="34" charset="0"/>
                    <a:cs typeface="Tahoma" pitchFamily="34" charset="0"/>
                  </a:rPr>
                  <a:t>Регистрация отчета/ подача уведомления об итогах выпуска в ФСФР</a:t>
                </a:r>
              </a:p>
            </p:txBody>
          </p:sp>
        </p:grpSp>
      </p:grpSp>
      <p:sp>
        <p:nvSpPr>
          <p:cNvPr id="2" name="Скругленный прямоугольник 1"/>
          <p:cNvSpPr/>
          <p:nvPr/>
        </p:nvSpPr>
        <p:spPr>
          <a:xfrm>
            <a:off x="1317410" y="1628800"/>
            <a:ext cx="3024336" cy="39797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a:latin typeface="Tahoma" pitchFamily="34" charset="0"/>
                <a:ea typeface="Tahoma" pitchFamily="34" charset="0"/>
                <a:cs typeface="Tahoma" pitchFamily="34" charset="0"/>
              </a:rPr>
              <a:t>Процедура эмиссии</a:t>
            </a:r>
          </a:p>
        </p:txBody>
      </p:sp>
    </p:spTree>
    <p:extLst>
      <p:ext uri="{BB962C8B-B14F-4D97-AF65-F5344CB8AC3E}">
        <p14:creationId xmlns:p14="http://schemas.microsoft.com/office/powerpoint/2010/main" val="34620301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88" name="Заголовок 1"/>
          <p:cNvSpPr>
            <a:spLocks noGrp="1"/>
          </p:cNvSpPr>
          <p:nvPr>
            <p:ph type="title"/>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algn="l" eaLnBrk="1" hangingPunct="1"/>
            <a:r>
              <a:rPr lang="ru-RU" sz="2400" b="1" dirty="0" smtClean="0">
                <a:latin typeface="Verdana" pitchFamily="34" charset="0"/>
              </a:rPr>
              <a:t>ТАРИФЫ</a:t>
            </a:r>
          </a:p>
        </p:txBody>
      </p:sp>
      <p:graphicFrame>
        <p:nvGraphicFramePr>
          <p:cNvPr id="3" name="Таблица 2"/>
          <p:cNvGraphicFramePr>
            <a:graphicFrameLocks noGrp="1"/>
          </p:cNvGraphicFramePr>
          <p:nvPr>
            <p:extLst>
              <p:ext uri="{D42A27DB-BD31-4B8C-83A1-F6EECF244321}">
                <p14:modId xmlns:p14="http://schemas.microsoft.com/office/powerpoint/2010/main" val="2521722162"/>
              </p:ext>
            </p:extLst>
          </p:nvPr>
        </p:nvGraphicFramePr>
        <p:xfrm>
          <a:off x="1403789" y="1858145"/>
          <a:ext cx="7272669" cy="1066800"/>
        </p:xfrm>
        <a:graphic>
          <a:graphicData uri="http://schemas.openxmlformats.org/drawingml/2006/table">
            <a:tbl>
              <a:tblPr firstRow="1" bandRow="1">
                <a:tableStyleId>{5C22544A-7EE6-4342-B048-85BDC9FD1C3A}</a:tableStyleId>
              </a:tblPr>
              <a:tblGrid>
                <a:gridCol w="1466757"/>
                <a:gridCol w="1344527"/>
                <a:gridCol w="1161183"/>
                <a:gridCol w="1161183"/>
                <a:gridCol w="1161183"/>
                <a:gridCol w="977836"/>
              </a:tblGrid>
              <a:tr h="288032">
                <a:tc>
                  <a:txBody>
                    <a:bodyPr/>
                    <a:lstStyle/>
                    <a:p>
                      <a:pPr algn="l"/>
                      <a:r>
                        <a:rPr lang="ru-RU" sz="800" dirty="0" smtClean="0">
                          <a:solidFill>
                            <a:schemeClr val="tx1"/>
                          </a:solidFill>
                          <a:latin typeface="Tahoma" pitchFamily="34" charset="0"/>
                          <a:ea typeface="Tahoma" pitchFamily="34" charset="0"/>
                          <a:cs typeface="Tahoma" pitchFamily="34" charset="0"/>
                        </a:rPr>
                        <a:t>                   Уровень КС</a:t>
                      </a:r>
                    </a:p>
                    <a:p>
                      <a:pPr algn="l"/>
                      <a:r>
                        <a:rPr lang="ru-RU" sz="800" dirty="0" smtClean="0">
                          <a:solidFill>
                            <a:schemeClr val="tx1"/>
                          </a:solidFill>
                          <a:latin typeface="Tahoma" pitchFamily="34" charset="0"/>
                          <a:ea typeface="Tahoma" pitchFamily="34" charset="0"/>
                          <a:cs typeface="Tahoma" pitchFamily="34" charset="0"/>
                        </a:rPr>
                        <a:t>Услуга</a:t>
                      </a:r>
                      <a:endParaRPr lang="ru-RU" sz="800" dirty="0">
                        <a:solidFill>
                          <a:schemeClr val="tx1"/>
                        </a:solidFill>
                        <a:latin typeface="Tahoma" pitchFamily="34" charset="0"/>
                        <a:ea typeface="Tahoma" pitchFamily="34" charset="0"/>
                        <a:cs typeface="Tahoma" pitchFamily="34" charset="0"/>
                      </a:endParaRPr>
                    </a:p>
                  </a:txBody>
                  <a:tcPr>
                    <a:solidFill>
                      <a:schemeClr val="bg1">
                        <a:lumMod val="85000"/>
                      </a:schemeClr>
                    </a:solidFill>
                  </a:tcPr>
                </a:tc>
                <a:tc>
                  <a:txBody>
                    <a:bodyPr/>
                    <a:lstStyle/>
                    <a:p>
                      <a:pPr algn="ctr"/>
                      <a:r>
                        <a:rPr lang="ru-RU" sz="1000" dirty="0" smtClean="0">
                          <a:solidFill>
                            <a:schemeClr val="tx1"/>
                          </a:solidFill>
                          <a:latin typeface="Tahoma" pitchFamily="34" charset="0"/>
                          <a:ea typeface="Tahoma" pitchFamily="34" charset="0"/>
                          <a:cs typeface="Tahoma" pitchFamily="34" charset="0"/>
                        </a:rPr>
                        <a:t>А1</a:t>
                      </a:r>
                      <a:endParaRPr lang="ru-RU" sz="1000" dirty="0">
                        <a:solidFill>
                          <a:schemeClr val="tx1"/>
                        </a:solidFill>
                        <a:latin typeface="Tahoma" pitchFamily="34" charset="0"/>
                        <a:ea typeface="Tahoma" pitchFamily="34" charset="0"/>
                        <a:cs typeface="Tahoma" pitchFamily="34" charset="0"/>
                      </a:endParaRPr>
                    </a:p>
                  </a:txBody>
                  <a:tcPr anchor="ctr">
                    <a:solidFill>
                      <a:schemeClr val="bg1">
                        <a:lumMod val="85000"/>
                      </a:schemeClr>
                    </a:solidFill>
                  </a:tcPr>
                </a:tc>
                <a:tc>
                  <a:txBody>
                    <a:bodyPr/>
                    <a:lstStyle/>
                    <a:p>
                      <a:pPr algn="ctr"/>
                      <a:r>
                        <a:rPr lang="ru-RU" sz="1000" dirty="0" smtClean="0">
                          <a:solidFill>
                            <a:schemeClr val="tx1"/>
                          </a:solidFill>
                          <a:latin typeface="Tahoma" pitchFamily="34" charset="0"/>
                          <a:ea typeface="Tahoma" pitchFamily="34" charset="0"/>
                          <a:cs typeface="Tahoma" pitchFamily="34" charset="0"/>
                        </a:rPr>
                        <a:t>А</a:t>
                      </a:r>
                      <a:r>
                        <a:rPr lang="ru-RU" sz="1000" baseline="0" dirty="0" smtClean="0">
                          <a:solidFill>
                            <a:schemeClr val="tx1"/>
                          </a:solidFill>
                          <a:latin typeface="Tahoma" pitchFamily="34" charset="0"/>
                          <a:ea typeface="Tahoma" pitchFamily="34" charset="0"/>
                          <a:cs typeface="Tahoma" pitchFamily="34" charset="0"/>
                        </a:rPr>
                        <a:t>2</a:t>
                      </a:r>
                      <a:endParaRPr lang="ru-RU" sz="1000" dirty="0">
                        <a:solidFill>
                          <a:schemeClr val="tx1"/>
                        </a:solidFill>
                        <a:latin typeface="Tahoma" pitchFamily="34" charset="0"/>
                        <a:ea typeface="Tahoma" pitchFamily="34" charset="0"/>
                        <a:cs typeface="Tahoma" pitchFamily="34" charset="0"/>
                      </a:endParaRPr>
                    </a:p>
                  </a:txBody>
                  <a:tcPr anchor="ctr">
                    <a:solidFill>
                      <a:schemeClr val="bg1">
                        <a:lumMod val="85000"/>
                      </a:schemeClr>
                    </a:solidFill>
                  </a:tcPr>
                </a:tc>
                <a:tc>
                  <a:txBody>
                    <a:bodyPr/>
                    <a:lstStyle/>
                    <a:p>
                      <a:pPr algn="ctr"/>
                      <a:r>
                        <a:rPr lang="ru-RU" sz="1000" dirty="0" smtClean="0">
                          <a:solidFill>
                            <a:schemeClr val="tx1"/>
                          </a:solidFill>
                          <a:latin typeface="Tahoma" pitchFamily="34" charset="0"/>
                          <a:ea typeface="Tahoma" pitchFamily="34" charset="0"/>
                          <a:cs typeface="Tahoma" pitchFamily="34" charset="0"/>
                        </a:rPr>
                        <a:t>Б</a:t>
                      </a:r>
                      <a:endParaRPr lang="ru-RU" sz="1000" dirty="0">
                        <a:solidFill>
                          <a:schemeClr val="tx1"/>
                        </a:solidFill>
                        <a:latin typeface="Tahoma" pitchFamily="34" charset="0"/>
                        <a:ea typeface="Tahoma" pitchFamily="34" charset="0"/>
                        <a:cs typeface="Tahoma" pitchFamily="34" charset="0"/>
                      </a:endParaRPr>
                    </a:p>
                  </a:txBody>
                  <a:tcPr anchor="ctr">
                    <a:solidFill>
                      <a:schemeClr val="bg1">
                        <a:lumMod val="85000"/>
                      </a:schemeClr>
                    </a:solidFill>
                  </a:tcPr>
                </a:tc>
                <a:tc>
                  <a:txBody>
                    <a:bodyPr/>
                    <a:lstStyle/>
                    <a:p>
                      <a:pPr algn="ctr"/>
                      <a:r>
                        <a:rPr lang="ru-RU" sz="1000" dirty="0" smtClean="0">
                          <a:solidFill>
                            <a:schemeClr val="tx1"/>
                          </a:solidFill>
                          <a:latin typeface="Tahoma" pitchFamily="34" charset="0"/>
                          <a:ea typeface="Tahoma" pitchFamily="34" charset="0"/>
                          <a:cs typeface="Tahoma" pitchFamily="34" charset="0"/>
                        </a:rPr>
                        <a:t>В</a:t>
                      </a:r>
                      <a:endParaRPr lang="ru-RU" sz="1000" dirty="0">
                        <a:solidFill>
                          <a:schemeClr val="tx1"/>
                        </a:solidFill>
                        <a:latin typeface="Tahoma" pitchFamily="34" charset="0"/>
                        <a:ea typeface="Tahoma" pitchFamily="34" charset="0"/>
                        <a:cs typeface="Tahoma" pitchFamily="34" charset="0"/>
                      </a:endParaRPr>
                    </a:p>
                  </a:txBody>
                  <a:tcPr anchor="ctr">
                    <a:solidFill>
                      <a:schemeClr val="bg1">
                        <a:lumMod val="85000"/>
                      </a:schemeClr>
                    </a:solidFill>
                  </a:tcPr>
                </a:tc>
                <a:tc>
                  <a:txBody>
                    <a:bodyPr/>
                    <a:lstStyle/>
                    <a:p>
                      <a:pPr algn="ctr"/>
                      <a:r>
                        <a:rPr lang="ru-RU" sz="1000" dirty="0" smtClean="0">
                          <a:solidFill>
                            <a:schemeClr val="tx1"/>
                          </a:solidFill>
                          <a:latin typeface="Tahoma" pitchFamily="34" charset="0"/>
                          <a:ea typeface="Tahoma" pitchFamily="34" charset="0"/>
                          <a:cs typeface="Tahoma" pitchFamily="34" charset="0"/>
                        </a:rPr>
                        <a:t>Внесписок</a:t>
                      </a:r>
                      <a:endParaRPr lang="ru-RU" sz="1000" dirty="0">
                        <a:solidFill>
                          <a:schemeClr val="tx1"/>
                        </a:solidFill>
                        <a:latin typeface="Tahoma" pitchFamily="34" charset="0"/>
                        <a:ea typeface="Tahoma" pitchFamily="34" charset="0"/>
                        <a:cs typeface="Tahoma" pitchFamily="34" charset="0"/>
                      </a:endParaRPr>
                    </a:p>
                  </a:txBody>
                  <a:tcPr anchor="ctr">
                    <a:solidFill>
                      <a:schemeClr val="bg1">
                        <a:lumMod val="85000"/>
                      </a:schemeClr>
                    </a:solidFill>
                  </a:tcPr>
                </a:tc>
              </a:tr>
              <a:tr h="205224">
                <a:tc>
                  <a:txBody>
                    <a:bodyPr/>
                    <a:lstStyle/>
                    <a:p>
                      <a:pPr algn="l"/>
                      <a:r>
                        <a:rPr lang="ru-RU" sz="1000" dirty="0" smtClean="0">
                          <a:latin typeface="Tahoma" pitchFamily="34" charset="0"/>
                          <a:ea typeface="Tahoma" pitchFamily="34" charset="0"/>
                          <a:cs typeface="Tahoma" pitchFamily="34" charset="0"/>
                        </a:rPr>
                        <a:t>Экспертиза</a:t>
                      </a:r>
                      <a:endParaRPr lang="ru-RU" sz="1000" dirty="0">
                        <a:latin typeface="Tahoma" pitchFamily="34" charset="0"/>
                        <a:ea typeface="Tahoma" pitchFamily="34" charset="0"/>
                        <a:cs typeface="Tahoma" pitchFamily="34" charset="0"/>
                      </a:endParaRPr>
                    </a:p>
                  </a:txBody>
                  <a:tcPr>
                    <a:solidFill>
                      <a:srgbClr val="FEF0F2"/>
                    </a:solidFill>
                  </a:tcPr>
                </a:tc>
                <a:tc>
                  <a:txBody>
                    <a:bodyPr/>
                    <a:lstStyle/>
                    <a:p>
                      <a:pPr algn="ctr"/>
                      <a:r>
                        <a:rPr lang="ru-RU" sz="1000" dirty="0" smtClean="0">
                          <a:latin typeface="Tahoma" pitchFamily="34" charset="0"/>
                          <a:ea typeface="Tahoma" pitchFamily="34" charset="0"/>
                          <a:cs typeface="Tahoma" pitchFamily="34" charset="0"/>
                        </a:rPr>
                        <a:t>90 000</a:t>
                      </a:r>
                      <a:endParaRPr lang="ru-RU" sz="1000" dirty="0">
                        <a:latin typeface="Tahoma" pitchFamily="34" charset="0"/>
                        <a:ea typeface="Tahoma" pitchFamily="34" charset="0"/>
                        <a:cs typeface="Tahoma" pitchFamily="34" charset="0"/>
                      </a:endParaRPr>
                    </a:p>
                  </a:txBody>
                  <a:tcPr>
                    <a:solidFill>
                      <a:srgbClr val="FEF0F2"/>
                    </a:solidFill>
                  </a:tcPr>
                </a:tc>
                <a:tc>
                  <a:txBody>
                    <a:bodyPr/>
                    <a:lstStyle/>
                    <a:p>
                      <a:pPr algn="ctr"/>
                      <a:r>
                        <a:rPr lang="ru-RU" sz="1000" dirty="0" smtClean="0">
                          <a:latin typeface="Tahoma" pitchFamily="34" charset="0"/>
                          <a:ea typeface="Tahoma" pitchFamily="34" charset="0"/>
                          <a:cs typeface="Tahoma" pitchFamily="34" charset="0"/>
                        </a:rPr>
                        <a:t>90 000</a:t>
                      </a:r>
                      <a:endParaRPr lang="ru-RU" sz="1000" dirty="0">
                        <a:latin typeface="Tahoma" pitchFamily="34" charset="0"/>
                        <a:ea typeface="Tahoma" pitchFamily="34" charset="0"/>
                        <a:cs typeface="Tahoma" pitchFamily="34" charset="0"/>
                      </a:endParaRPr>
                    </a:p>
                  </a:txBody>
                  <a:tcPr>
                    <a:solidFill>
                      <a:srgbClr val="FEF0F2"/>
                    </a:solidFill>
                  </a:tcPr>
                </a:tc>
                <a:tc>
                  <a:txBody>
                    <a:bodyPr/>
                    <a:lstStyle/>
                    <a:p>
                      <a:pPr algn="ctr"/>
                      <a:r>
                        <a:rPr lang="ru-RU" sz="1000" dirty="0" smtClean="0">
                          <a:latin typeface="Tahoma" pitchFamily="34" charset="0"/>
                          <a:ea typeface="Tahoma" pitchFamily="34" charset="0"/>
                          <a:cs typeface="Tahoma" pitchFamily="34" charset="0"/>
                        </a:rPr>
                        <a:t>90 000</a:t>
                      </a:r>
                      <a:endParaRPr lang="ru-RU" sz="1000" dirty="0">
                        <a:latin typeface="Tahoma" pitchFamily="34" charset="0"/>
                        <a:ea typeface="Tahoma" pitchFamily="34" charset="0"/>
                        <a:cs typeface="Tahoma" pitchFamily="34" charset="0"/>
                      </a:endParaRPr>
                    </a:p>
                  </a:txBody>
                  <a:tcPr>
                    <a:solidFill>
                      <a:srgbClr val="FEF0F2"/>
                    </a:solidFill>
                  </a:tcPr>
                </a:tc>
                <a:tc>
                  <a:txBody>
                    <a:bodyPr/>
                    <a:lstStyle/>
                    <a:p>
                      <a:pPr algn="ctr"/>
                      <a:r>
                        <a:rPr lang="ru-RU" sz="1000" dirty="0" smtClean="0">
                          <a:latin typeface="Tahoma" pitchFamily="34" charset="0"/>
                          <a:ea typeface="Tahoma" pitchFamily="34" charset="0"/>
                          <a:cs typeface="Tahoma" pitchFamily="34" charset="0"/>
                        </a:rPr>
                        <a:t>90 000</a:t>
                      </a:r>
                      <a:endParaRPr lang="ru-RU" sz="1000" dirty="0">
                        <a:latin typeface="Tahoma" pitchFamily="34" charset="0"/>
                        <a:ea typeface="Tahoma" pitchFamily="34" charset="0"/>
                        <a:cs typeface="Tahoma" pitchFamily="34" charset="0"/>
                      </a:endParaRPr>
                    </a:p>
                  </a:txBody>
                  <a:tcPr>
                    <a:solidFill>
                      <a:srgbClr val="FEF0F2"/>
                    </a:solidFill>
                  </a:tcPr>
                </a:tc>
                <a:tc>
                  <a:txBody>
                    <a:bodyPr/>
                    <a:lstStyle/>
                    <a:p>
                      <a:pPr algn="ctr"/>
                      <a:r>
                        <a:rPr lang="ru-RU" sz="1000" dirty="0" smtClean="0">
                          <a:latin typeface="Tahoma" pitchFamily="34" charset="0"/>
                          <a:ea typeface="Tahoma" pitchFamily="34" charset="0"/>
                          <a:cs typeface="Tahoma" pitchFamily="34" charset="0"/>
                        </a:rPr>
                        <a:t>-</a:t>
                      </a:r>
                      <a:endParaRPr lang="ru-RU" sz="1000" dirty="0">
                        <a:latin typeface="Tahoma" pitchFamily="34" charset="0"/>
                        <a:ea typeface="Tahoma" pitchFamily="34" charset="0"/>
                        <a:cs typeface="Tahoma" pitchFamily="34" charset="0"/>
                      </a:endParaRPr>
                    </a:p>
                  </a:txBody>
                  <a:tcPr>
                    <a:solidFill>
                      <a:srgbClr val="FEF0F2"/>
                    </a:solidFill>
                  </a:tcPr>
                </a:tc>
              </a:tr>
              <a:tr h="177408">
                <a:tc>
                  <a:txBody>
                    <a:bodyPr/>
                    <a:lstStyle/>
                    <a:p>
                      <a:pPr algn="l"/>
                      <a:r>
                        <a:rPr lang="ru-RU" sz="1000" dirty="0" smtClean="0">
                          <a:latin typeface="Tahoma" pitchFamily="34" charset="0"/>
                          <a:ea typeface="Tahoma" pitchFamily="34" charset="0"/>
                          <a:cs typeface="Tahoma" pitchFamily="34" charset="0"/>
                        </a:rPr>
                        <a:t>Включение</a:t>
                      </a:r>
                      <a:endParaRPr lang="ru-RU" sz="1000" dirty="0">
                        <a:latin typeface="Tahoma" pitchFamily="34" charset="0"/>
                        <a:ea typeface="Tahoma" pitchFamily="34" charset="0"/>
                        <a:cs typeface="Tahoma" pitchFamily="34" charset="0"/>
                      </a:endParaRPr>
                    </a:p>
                  </a:txBody>
                  <a:tcPr>
                    <a:solidFill>
                      <a:schemeClr val="bg1">
                        <a:lumMod val="85000"/>
                      </a:schemeClr>
                    </a:solidFill>
                  </a:tcPr>
                </a:tc>
                <a:tc>
                  <a:txBody>
                    <a:bodyPr/>
                    <a:lstStyle/>
                    <a:p>
                      <a:pPr algn="ctr"/>
                      <a:r>
                        <a:rPr lang="ru-RU" sz="1000" dirty="0" smtClean="0">
                          <a:latin typeface="Tahoma" pitchFamily="34" charset="0"/>
                          <a:ea typeface="Tahoma" pitchFamily="34" charset="0"/>
                          <a:cs typeface="Tahoma" pitchFamily="34" charset="0"/>
                        </a:rPr>
                        <a:t>60 000</a:t>
                      </a:r>
                      <a:endParaRPr lang="ru-RU" sz="1000" dirty="0">
                        <a:latin typeface="Tahoma" pitchFamily="34" charset="0"/>
                        <a:ea typeface="Tahoma" pitchFamily="34" charset="0"/>
                        <a:cs typeface="Tahoma" pitchFamily="34" charset="0"/>
                      </a:endParaRPr>
                    </a:p>
                  </a:txBody>
                  <a:tcPr>
                    <a:solidFill>
                      <a:schemeClr val="bg1">
                        <a:lumMod val="85000"/>
                      </a:schemeClr>
                    </a:solidFill>
                  </a:tcPr>
                </a:tc>
                <a:tc>
                  <a:txBody>
                    <a:bodyPr/>
                    <a:lstStyle/>
                    <a:p>
                      <a:pPr algn="ctr"/>
                      <a:r>
                        <a:rPr lang="ru-RU" sz="1000" dirty="0" smtClean="0">
                          <a:latin typeface="Tahoma" pitchFamily="34" charset="0"/>
                          <a:ea typeface="Tahoma" pitchFamily="34" charset="0"/>
                          <a:cs typeface="Tahoma" pitchFamily="34" charset="0"/>
                        </a:rPr>
                        <a:t>45 000</a:t>
                      </a:r>
                      <a:endParaRPr lang="ru-RU" sz="1000" dirty="0">
                        <a:latin typeface="Tahoma" pitchFamily="34" charset="0"/>
                        <a:ea typeface="Tahoma" pitchFamily="34" charset="0"/>
                        <a:cs typeface="Tahoma" pitchFamily="34" charset="0"/>
                      </a:endParaRPr>
                    </a:p>
                  </a:txBody>
                  <a:tcPr>
                    <a:solidFill>
                      <a:schemeClr val="bg1">
                        <a:lumMod val="85000"/>
                      </a:schemeClr>
                    </a:solidFill>
                  </a:tcPr>
                </a:tc>
                <a:tc>
                  <a:txBody>
                    <a:bodyPr/>
                    <a:lstStyle/>
                    <a:p>
                      <a:pPr algn="ctr"/>
                      <a:r>
                        <a:rPr lang="ru-RU" sz="1000" dirty="0" smtClean="0">
                          <a:latin typeface="Tahoma" pitchFamily="34" charset="0"/>
                          <a:ea typeface="Tahoma" pitchFamily="34" charset="0"/>
                          <a:cs typeface="Tahoma" pitchFamily="34" charset="0"/>
                        </a:rPr>
                        <a:t>15 000</a:t>
                      </a:r>
                      <a:endParaRPr lang="ru-RU" sz="1000" dirty="0">
                        <a:latin typeface="Tahoma" pitchFamily="34" charset="0"/>
                        <a:ea typeface="Tahoma" pitchFamily="34" charset="0"/>
                        <a:cs typeface="Tahoma" pitchFamily="34" charset="0"/>
                      </a:endParaRPr>
                    </a:p>
                  </a:txBody>
                  <a:tcPr>
                    <a:solidFill>
                      <a:schemeClr val="bg1">
                        <a:lumMod val="85000"/>
                      </a:schemeClr>
                    </a:solidFill>
                  </a:tcPr>
                </a:tc>
                <a:tc>
                  <a:txBody>
                    <a:bodyPr/>
                    <a:lstStyle/>
                    <a:p>
                      <a:pPr algn="ctr"/>
                      <a:r>
                        <a:rPr lang="ru-RU" sz="1000" dirty="0" smtClean="0">
                          <a:latin typeface="Tahoma" pitchFamily="34" charset="0"/>
                          <a:ea typeface="Tahoma" pitchFamily="34" charset="0"/>
                          <a:cs typeface="Tahoma" pitchFamily="34" charset="0"/>
                        </a:rPr>
                        <a:t>15</a:t>
                      </a:r>
                      <a:r>
                        <a:rPr lang="ru-RU" sz="1000" baseline="0" dirty="0" smtClean="0">
                          <a:latin typeface="Tahoma" pitchFamily="34" charset="0"/>
                          <a:ea typeface="Tahoma" pitchFamily="34" charset="0"/>
                          <a:cs typeface="Tahoma" pitchFamily="34" charset="0"/>
                        </a:rPr>
                        <a:t> 000</a:t>
                      </a:r>
                      <a:endParaRPr lang="ru-RU" sz="1000" dirty="0">
                        <a:latin typeface="Tahoma" pitchFamily="34" charset="0"/>
                        <a:ea typeface="Tahoma" pitchFamily="34" charset="0"/>
                        <a:cs typeface="Tahoma" pitchFamily="34" charset="0"/>
                      </a:endParaRPr>
                    </a:p>
                  </a:txBody>
                  <a:tcPr>
                    <a:solidFill>
                      <a:schemeClr val="bg1">
                        <a:lumMod val="85000"/>
                      </a:schemeClr>
                    </a:solidFill>
                  </a:tcPr>
                </a:tc>
                <a:tc>
                  <a:txBody>
                    <a:bodyPr/>
                    <a:lstStyle/>
                    <a:p>
                      <a:pPr algn="ctr"/>
                      <a:r>
                        <a:rPr lang="ru-RU" sz="1000" dirty="0" smtClean="0">
                          <a:latin typeface="Tahoma" pitchFamily="34" charset="0"/>
                          <a:ea typeface="Tahoma" pitchFamily="34" charset="0"/>
                          <a:cs typeface="Tahoma" pitchFamily="34" charset="0"/>
                        </a:rPr>
                        <a:t>-</a:t>
                      </a:r>
                      <a:endParaRPr lang="ru-RU" sz="1000" dirty="0">
                        <a:latin typeface="Tahoma" pitchFamily="34" charset="0"/>
                        <a:ea typeface="Tahoma" pitchFamily="34" charset="0"/>
                        <a:cs typeface="Tahoma" pitchFamily="34" charset="0"/>
                      </a:endParaRPr>
                    </a:p>
                  </a:txBody>
                  <a:tcPr>
                    <a:solidFill>
                      <a:schemeClr val="bg1">
                        <a:lumMod val="85000"/>
                      </a:schemeClr>
                    </a:solidFill>
                  </a:tcPr>
                </a:tc>
              </a:tr>
              <a:tr h="221600">
                <a:tc>
                  <a:txBody>
                    <a:bodyPr/>
                    <a:lstStyle/>
                    <a:p>
                      <a:pPr algn="l"/>
                      <a:r>
                        <a:rPr lang="ru-RU" sz="1000" dirty="0" smtClean="0">
                          <a:latin typeface="Tahoma" pitchFamily="34" charset="0"/>
                          <a:ea typeface="Tahoma" pitchFamily="34" charset="0"/>
                          <a:cs typeface="Tahoma" pitchFamily="34" charset="0"/>
                        </a:rPr>
                        <a:t>Поддержание</a:t>
                      </a:r>
                      <a:endParaRPr lang="ru-RU" sz="1000" dirty="0">
                        <a:latin typeface="Tahoma" pitchFamily="34" charset="0"/>
                        <a:ea typeface="Tahoma" pitchFamily="34" charset="0"/>
                        <a:cs typeface="Tahoma" pitchFamily="34" charset="0"/>
                      </a:endParaRPr>
                    </a:p>
                  </a:txBody>
                  <a:tcPr>
                    <a:solidFill>
                      <a:srgbClr val="FEF0F2"/>
                    </a:solidFill>
                  </a:tcPr>
                </a:tc>
                <a:tc>
                  <a:txBody>
                    <a:bodyPr/>
                    <a:lstStyle/>
                    <a:p>
                      <a:pPr algn="ctr"/>
                      <a:r>
                        <a:rPr lang="ru-RU" sz="1000" dirty="0" smtClean="0">
                          <a:latin typeface="Tahoma" pitchFamily="34" charset="0"/>
                          <a:ea typeface="Tahoma" pitchFamily="34" charset="0"/>
                          <a:cs typeface="Tahoma" pitchFamily="34" charset="0"/>
                        </a:rPr>
                        <a:t>15 000</a:t>
                      </a:r>
                      <a:endParaRPr lang="ru-RU" sz="1000" dirty="0">
                        <a:latin typeface="Tahoma" pitchFamily="34" charset="0"/>
                        <a:ea typeface="Tahoma" pitchFamily="34" charset="0"/>
                        <a:cs typeface="Tahoma" pitchFamily="34" charset="0"/>
                      </a:endParaRPr>
                    </a:p>
                  </a:txBody>
                  <a:tcPr>
                    <a:solidFill>
                      <a:srgbClr val="FEF0F2"/>
                    </a:solidFill>
                  </a:tcPr>
                </a:tc>
                <a:tc>
                  <a:txBody>
                    <a:bodyPr/>
                    <a:lstStyle/>
                    <a:p>
                      <a:pPr algn="ctr"/>
                      <a:r>
                        <a:rPr lang="ru-RU" sz="1000" dirty="0" smtClean="0">
                          <a:latin typeface="Tahoma" pitchFamily="34" charset="0"/>
                          <a:ea typeface="Tahoma" pitchFamily="34" charset="0"/>
                          <a:cs typeface="Tahoma" pitchFamily="34" charset="0"/>
                        </a:rPr>
                        <a:t>12 000</a:t>
                      </a:r>
                      <a:endParaRPr lang="ru-RU" sz="1000" dirty="0">
                        <a:latin typeface="Tahoma" pitchFamily="34" charset="0"/>
                        <a:ea typeface="Tahoma" pitchFamily="34" charset="0"/>
                        <a:cs typeface="Tahoma" pitchFamily="34" charset="0"/>
                      </a:endParaRPr>
                    </a:p>
                  </a:txBody>
                  <a:tcPr>
                    <a:solidFill>
                      <a:srgbClr val="FEF0F2"/>
                    </a:solidFill>
                  </a:tcPr>
                </a:tc>
                <a:tc>
                  <a:txBody>
                    <a:bodyPr/>
                    <a:lstStyle/>
                    <a:p>
                      <a:pPr algn="ctr"/>
                      <a:r>
                        <a:rPr lang="ru-RU" sz="1000" dirty="0" smtClean="0">
                          <a:latin typeface="Tahoma" pitchFamily="34" charset="0"/>
                          <a:ea typeface="Tahoma" pitchFamily="34" charset="0"/>
                          <a:cs typeface="Tahoma" pitchFamily="34" charset="0"/>
                        </a:rPr>
                        <a:t>6 000 </a:t>
                      </a:r>
                      <a:endParaRPr lang="ru-RU" sz="1000" dirty="0">
                        <a:latin typeface="Tahoma" pitchFamily="34" charset="0"/>
                        <a:ea typeface="Tahoma" pitchFamily="34" charset="0"/>
                        <a:cs typeface="Tahoma" pitchFamily="34" charset="0"/>
                      </a:endParaRPr>
                    </a:p>
                  </a:txBody>
                  <a:tcPr>
                    <a:solidFill>
                      <a:srgbClr val="FEF0F2"/>
                    </a:solidFill>
                  </a:tcPr>
                </a:tc>
                <a:tc>
                  <a:txBody>
                    <a:bodyPr/>
                    <a:lstStyle/>
                    <a:p>
                      <a:pPr algn="ctr"/>
                      <a:r>
                        <a:rPr lang="ru-RU" sz="1000" dirty="0" smtClean="0">
                          <a:latin typeface="Tahoma" pitchFamily="34" charset="0"/>
                          <a:ea typeface="Tahoma" pitchFamily="34" charset="0"/>
                          <a:cs typeface="Tahoma" pitchFamily="34" charset="0"/>
                        </a:rPr>
                        <a:t>6 000</a:t>
                      </a:r>
                      <a:endParaRPr lang="ru-RU" sz="1000" dirty="0">
                        <a:latin typeface="Tahoma" pitchFamily="34" charset="0"/>
                        <a:ea typeface="Tahoma" pitchFamily="34" charset="0"/>
                        <a:cs typeface="Tahoma" pitchFamily="34" charset="0"/>
                      </a:endParaRPr>
                    </a:p>
                  </a:txBody>
                  <a:tcPr>
                    <a:solidFill>
                      <a:srgbClr val="FEF0F2"/>
                    </a:solidFill>
                  </a:tcPr>
                </a:tc>
                <a:tc>
                  <a:txBody>
                    <a:bodyPr/>
                    <a:lstStyle/>
                    <a:p>
                      <a:pPr algn="ctr"/>
                      <a:r>
                        <a:rPr lang="ru-RU" sz="1000" dirty="0" smtClean="0">
                          <a:latin typeface="Tahoma" pitchFamily="34" charset="0"/>
                          <a:ea typeface="Tahoma" pitchFamily="34" charset="0"/>
                          <a:cs typeface="Tahoma" pitchFamily="34" charset="0"/>
                        </a:rPr>
                        <a:t>-</a:t>
                      </a:r>
                      <a:endParaRPr lang="ru-RU" sz="1000" dirty="0">
                        <a:latin typeface="Tahoma" pitchFamily="34" charset="0"/>
                        <a:ea typeface="Tahoma" pitchFamily="34" charset="0"/>
                        <a:cs typeface="Tahoma" pitchFamily="34" charset="0"/>
                      </a:endParaRPr>
                    </a:p>
                  </a:txBody>
                  <a:tcPr>
                    <a:solidFill>
                      <a:srgbClr val="FEF0F2"/>
                    </a:solidFill>
                  </a:tcPr>
                </a:tc>
              </a:tr>
            </a:tbl>
          </a:graphicData>
        </a:graphic>
      </p:graphicFrame>
      <p:graphicFrame>
        <p:nvGraphicFramePr>
          <p:cNvPr id="6" name="Таблица 5"/>
          <p:cNvGraphicFramePr>
            <a:graphicFrameLocks noGrp="1"/>
          </p:cNvGraphicFramePr>
          <p:nvPr>
            <p:extLst>
              <p:ext uri="{D42A27DB-BD31-4B8C-83A1-F6EECF244321}">
                <p14:modId xmlns:p14="http://schemas.microsoft.com/office/powerpoint/2010/main" val="830428223"/>
              </p:ext>
            </p:extLst>
          </p:nvPr>
        </p:nvGraphicFramePr>
        <p:xfrm>
          <a:off x="1399752" y="3717033"/>
          <a:ext cx="7276704" cy="1425196"/>
        </p:xfrm>
        <a:graphic>
          <a:graphicData uri="http://schemas.openxmlformats.org/drawingml/2006/table">
            <a:tbl>
              <a:tblPr firstRow="1" bandRow="1">
                <a:tableStyleId>{5C22544A-7EE6-4342-B048-85BDC9FD1C3A}</a:tableStyleId>
              </a:tblPr>
              <a:tblGrid>
                <a:gridCol w="2206705"/>
                <a:gridCol w="5069999"/>
              </a:tblGrid>
              <a:tr h="360040">
                <a:tc>
                  <a:txBody>
                    <a:bodyPr/>
                    <a:lstStyle/>
                    <a:p>
                      <a:pPr algn="l"/>
                      <a:r>
                        <a:rPr lang="ru-RU" sz="1000" dirty="0" smtClean="0">
                          <a:solidFill>
                            <a:schemeClr val="tx1"/>
                          </a:solidFill>
                          <a:latin typeface="Tahoma" pitchFamily="34" charset="0"/>
                          <a:ea typeface="Tahoma" pitchFamily="34" charset="0"/>
                          <a:cs typeface="Tahoma" pitchFamily="34" charset="0"/>
                        </a:rPr>
                        <a:t>Объем выпуска</a:t>
                      </a:r>
                      <a:endParaRPr lang="ru-RU" sz="1000" dirty="0">
                        <a:solidFill>
                          <a:schemeClr val="tx1"/>
                        </a:solidFill>
                        <a:latin typeface="Tahoma" pitchFamily="34" charset="0"/>
                        <a:ea typeface="Tahoma" pitchFamily="34" charset="0"/>
                        <a:cs typeface="Tahoma" pitchFamily="34" charset="0"/>
                      </a:endParaRPr>
                    </a:p>
                  </a:txBody>
                  <a:tcPr anchor="ctr">
                    <a:solidFill>
                      <a:schemeClr val="bg1">
                        <a:lumMod val="85000"/>
                      </a:schemeClr>
                    </a:solidFill>
                  </a:tcPr>
                </a:tc>
                <a:tc>
                  <a:txBody>
                    <a:bodyPr/>
                    <a:lstStyle/>
                    <a:p>
                      <a:pPr algn="l"/>
                      <a:r>
                        <a:rPr lang="ru-RU" sz="1000" dirty="0" smtClean="0">
                          <a:solidFill>
                            <a:schemeClr val="tx1"/>
                          </a:solidFill>
                          <a:latin typeface="Tahoma" pitchFamily="34" charset="0"/>
                          <a:ea typeface="Tahoma" pitchFamily="34" charset="0"/>
                          <a:cs typeface="Tahoma" pitchFamily="34" charset="0"/>
                        </a:rPr>
                        <a:t>Стоимость</a:t>
                      </a:r>
                      <a:r>
                        <a:rPr lang="ru-RU" sz="1000" baseline="0" dirty="0" smtClean="0">
                          <a:solidFill>
                            <a:schemeClr val="tx1"/>
                          </a:solidFill>
                          <a:latin typeface="Tahoma" pitchFamily="34" charset="0"/>
                          <a:ea typeface="Tahoma" pitchFamily="34" charset="0"/>
                          <a:cs typeface="Tahoma" pitchFamily="34" charset="0"/>
                        </a:rPr>
                        <a:t> услуг</a:t>
                      </a:r>
                      <a:endParaRPr lang="ru-RU" sz="1000" dirty="0">
                        <a:solidFill>
                          <a:schemeClr val="tx1"/>
                        </a:solidFill>
                        <a:latin typeface="Tahoma" pitchFamily="34" charset="0"/>
                        <a:ea typeface="Tahoma" pitchFamily="34" charset="0"/>
                        <a:cs typeface="Tahoma" pitchFamily="34" charset="0"/>
                      </a:endParaRPr>
                    </a:p>
                  </a:txBody>
                  <a:tcPr anchor="ctr">
                    <a:solidFill>
                      <a:schemeClr val="bg1">
                        <a:lumMod val="85000"/>
                      </a:schemeClr>
                    </a:solidFill>
                  </a:tcPr>
                </a:tc>
              </a:tr>
              <a:tr h="292604">
                <a:tc>
                  <a:txBody>
                    <a:bodyPr/>
                    <a:lstStyle/>
                    <a:p>
                      <a:pPr algn="l"/>
                      <a:r>
                        <a:rPr lang="ru-RU" sz="1000" dirty="0" smtClean="0">
                          <a:latin typeface="Tahoma" pitchFamily="34" charset="0"/>
                          <a:ea typeface="Tahoma" pitchFamily="34" charset="0"/>
                          <a:cs typeface="Tahoma" pitchFamily="34" charset="0"/>
                        </a:rPr>
                        <a:t>До 120 млн руб.</a:t>
                      </a:r>
                      <a:endParaRPr lang="ru-RU" sz="1000" dirty="0">
                        <a:latin typeface="Tahoma" pitchFamily="34" charset="0"/>
                        <a:ea typeface="Tahoma" pitchFamily="34" charset="0"/>
                        <a:cs typeface="Tahoma" pitchFamily="34" charset="0"/>
                      </a:endParaRPr>
                    </a:p>
                  </a:txBody>
                  <a:tcPr anchor="ctr">
                    <a:solidFill>
                      <a:srgbClr val="FEF0F2"/>
                    </a:solidFill>
                  </a:tcPr>
                </a:tc>
                <a:tc>
                  <a:txBody>
                    <a:bodyPr/>
                    <a:lstStyle/>
                    <a:p>
                      <a:pPr algn="l"/>
                      <a:r>
                        <a:rPr lang="ru-RU" sz="1000" dirty="0" smtClean="0">
                          <a:latin typeface="Tahoma" pitchFamily="34" charset="0"/>
                          <a:ea typeface="Tahoma" pitchFamily="34" charset="0"/>
                          <a:cs typeface="Tahoma" pitchFamily="34" charset="0"/>
                        </a:rPr>
                        <a:t>0,1 % от объема выпуска</a:t>
                      </a:r>
                      <a:endParaRPr lang="ru-RU" sz="1000" dirty="0">
                        <a:latin typeface="Tahoma" pitchFamily="34" charset="0"/>
                        <a:ea typeface="Tahoma" pitchFamily="34" charset="0"/>
                        <a:cs typeface="Tahoma" pitchFamily="34" charset="0"/>
                      </a:endParaRPr>
                    </a:p>
                  </a:txBody>
                  <a:tcPr anchor="ctr">
                    <a:solidFill>
                      <a:srgbClr val="FEF0F2"/>
                    </a:solidFill>
                  </a:tcPr>
                </a:tc>
              </a:tr>
              <a:tr h="28803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ru-RU" sz="1000" dirty="0" smtClean="0">
                          <a:latin typeface="Tahoma" pitchFamily="34" charset="0"/>
                          <a:ea typeface="Tahoma" pitchFamily="34" charset="0"/>
                          <a:cs typeface="Tahoma" pitchFamily="34" charset="0"/>
                        </a:rPr>
                        <a:t>От 120 млн руб. до 1 млрд руб. </a:t>
                      </a:r>
                      <a:endParaRPr lang="ru-RU" sz="1000" dirty="0">
                        <a:latin typeface="Tahoma" pitchFamily="34" charset="0"/>
                        <a:ea typeface="Tahoma" pitchFamily="34" charset="0"/>
                        <a:cs typeface="Tahoma" pitchFamily="34" charset="0"/>
                      </a:endParaRPr>
                    </a:p>
                  </a:txBody>
                  <a:tcPr anchor="ctr">
                    <a:solidFill>
                      <a:schemeClr val="bg1">
                        <a:lumMod val="85000"/>
                      </a:schemeClr>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ru-RU" sz="1000" dirty="0" smtClean="0">
                          <a:latin typeface="Tahoma" pitchFamily="34" charset="0"/>
                          <a:ea typeface="Tahoma" pitchFamily="34" charset="0"/>
                          <a:cs typeface="Tahoma" pitchFamily="34" charset="0"/>
                        </a:rPr>
                        <a:t>120 тыс. руб. + 0,01% от размера превышения объема выпуска над 120 млн руб.</a:t>
                      </a:r>
                    </a:p>
                  </a:txBody>
                  <a:tcPr anchor="ctr">
                    <a:solidFill>
                      <a:schemeClr val="bg1">
                        <a:lumMod val="85000"/>
                      </a:schemeClr>
                    </a:solidFill>
                  </a:tcPr>
                </a:tc>
              </a:tr>
              <a:tr h="484520">
                <a:tc>
                  <a:txBody>
                    <a:bodyPr/>
                    <a:lstStyle/>
                    <a:p>
                      <a:pPr algn="l"/>
                      <a:r>
                        <a:rPr lang="ru-RU" sz="1000" dirty="0" smtClean="0">
                          <a:latin typeface="Tahoma" pitchFamily="34" charset="0"/>
                          <a:ea typeface="Tahoma" pitchFamily="34" charset="0"/>
                          <a:cs typeface="Tahoma" pitchFamily="34" charset="0"/>
                        </a:rPr>
                        <a:t>Свыше 1 млрд руб.</a:t>
                      </a:r>
                      <a:endParaRPr lang="ru-RU" sz="1000" dirty="0">
                        <a:latin typeface="Tahoma" pitchFamily="34" charset="0"/>
                        <a:ea typeface="Tahoma" pitchFamily="34" charset="0"/>
                        <a:cs typeface="Tahoma" pitchFamily="34" charset="0"/>
                      </a:endParaRPr>
                    </a:p>
                  </a:txBody>
                  <a:tcPr anchor="ctr">
                    <a:solidFill>
                      <a:srgbClr val="FEF0F2"/>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ru-RU" sz="1000" dirty="0" smtClean="0">
                          <a:latin typeface="Tahoma" pitchFamily="34" charset="0"/>
                          <a:ea typeface="Tahoma" pitchFamily="34" charset="0"/>
                          <a:cs typeface="Tahoma" pitchFamily="34" charset="0"/>
                        </a:rPr>
                        <a:t>208 тыс. руб. + 0,005% от размера превышения объема выпуска над 1 млрд руб., но не более 300 тыс. руб.</a:t>
                      </a:r>
                      <a:endParaRPr lang="ru-RU" sz="1000" dirty="0">
                        <a:latin typeface="Tahoma" pitchFamily="34" charset="0"/>
                        <a:ea typeface="Tahoma" pitchFamily="34" charset="0"/>
                        <a:cs typeface="Tahoma" pitchFamily="34" charset="0"/>
                      </a:endParaRPr>
                    </a:p>
                  </a:txBody>
                  <a:tcPr anchor="ctr">
                    <a:solidFill>
                      <a:srgbClr val="FEF0F2"/>
                    </a:solidFill>
                  </a:tcPr>
                </a:tc>
              </a:tr>
            </a:tbl>
          </a:graphicData>
        </a:graphic>
      </p:graphicFrame>
      <p:cxnSp>
        <p:nvCxnSpPr>
          <p:cNvPr id="8" name="Прямая соединительная линия 7"/>
          <p:cNvCxnSpPr>
            <a:endCxn id="2" idx="1"/>
          </p:cNvCxnSpPr>
          <p:nvPr/>
        </p:nvCxnSpPr>
        <p:spPr>
          <a:xfrm flipV="1">
            <a:off x="951864" y="1496782"/>
            <a:ext cx="307768" cy="34804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Скругленный прямоугольник 1"/>
          <p:cNvSpPr/>
          <p:nvPr/>
        </p:nvSpPr>
        <p:spPr>
          <a:xfrm>
            <a:off x="1259632" y="1292755"/>
            <a:ext cx="5184576" cy="40805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a:latin typeface="Tahoma" pitchFamily="34" charset="0"/>
                <a:ea typeface="Tahoma" pitchFamily="34" charset="0"/>
                <a:cs typeface="Tahoma" pitchFamily="34" charset="0"/>
              </a:rPr>
              <a:t>Тарифы по допуску ценных бумаг к торгам</a:t>
            </a:r>
          </a:p>
        </p:txBody>
      </p:sp>
      <p:sp>
        <p:nvSpPr>
          <p:cNvPr id="10" name="Скругленный прямоугольник 9"/>
          <p:cNvSpPr/>
          <p:nvPr/>
        </p:nvSpPr>
        <p:spPr>
          <a:xfrm>
            <a:off x="1259632" y="3140969"/>
            <a:ext cx="5184576" cy="408054"/>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a:latin typeface="Tahoma" pitchFamily="34" charset="0"/>
                <a:ea typeface="Tahoma" pitchFamily="34" charset="0"/>
                <a:cs typeface="Tahoma" pitchFamily="34" charset="0"/>
              </a:rPr>
              <a:t>Тарифы за допуск к размещению</a:t>
            </a:r>
          </a:p>
        </p:txBody>
      </p:sp>
      <p:sp>
        <p:nvSpPr>
          <p:cNvPr id="9" name="Скругленный прямоугольник 8"/>
          <p:cNvSpPr/>
          <p:nvPr/>
        </p:nvSpPr>
        <p:spPr>
          <a:xfrm>
            <a:off x="2339752" y="5517232"/>
            <a:ext cx="4962027" cy="371726"/>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a:latin typeface="Tahoma" pitchFamily="34" charset="0"/>
                <a:ea typeface="Tahoma" pitchFamily="34" charset="0"/>
                <a:cs typeface="Tahoma" pitchFamily="34" charset="0"/>
              </a:rPr>
              <a:t>Данные услуги не облагаются НДС</a:t>
            </a:r>
          </a:p>
        </p:txBody>
      </p:sp>
    </p:spTree>
    <p:extLst>
      <p:ext uri="{BB962C8B-B14F-4D97-AF65-F5344CB8AC3E}">
        <p14:creationId xmlns:p14="http://schemas.microsoft.com/office/powerpoint/2010/main" val="36867774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0109" y="1340768"/>
            <a:ext cx="7616377" cy="4524315"/>
          </a:xfrm>
          <a:prstGeom prst="rect">
            <a:avLst/>
          </a:prstGeom>
        </p:spPr>
        <p:txBody>
          <a:bodyPr wrap="square">
            <a:spAutoFit/>
          </a:bodyPr>
          <a:lstStyle/>
          <a:p>
            <a:pPr marL="72000" indent="-72000" algn="just">
              <a:spcBef>
                <a:spcPts val="0"/>
              </a:spcBef>
              <a:buFont typeface="Arial" pitchFamily="34" charset="0"/>
              <a:buChar char="•"/>
            </a:pPr>
            <a:r>
              <a:rPr lang="ru-RU" sz="800" dirty="0" smtClean="0">
                <a:latin typeface="Tahoma" pitchFamily="34" charset="0"/>
                <a:ea typeface="Tahoma" pitchFamily="34" charset="0"/>
                <a:cs typeface="Tahoma" pitchFamily="34" charset="0"/>
              </a:rPr>
              <a:t>Настоящая </a:t>
            </a:r>
            <a:r>
              <a:rPr lang="ru-RU" sz="800" dirty="0">
                <a:latin typeface="Tahoma" pitchFamily="34" charset="0"/>
                <a:ea typeface="Tahoma" pitchFamily="34" charset="0"/>
                <a:cs typeface="Tahoma" pitchFamily="34" charset="0"/>
              </a:rPr>
              <a:t>презентация была подготовлена и выпущена ОАО Московская Биржа (далее – «Компания»). Если нет какой-либо оговорки об ином, то Компания считается источником всей информации, изложенной в настоящем документе. Данная информация предоставляется по состоянию на дату настоящего документа и может быть изменена без какого-либо уведомления. </a:t>
            </a:r>
          </a:p>
          <a:p>
            <a:pPr marL="72000" indent="-72000" algn="just">
              <a:spcBef>
                <a:spcPts val="0"/>
              </a:spcBef>
              <a:buFont typeface="Arial" pitchFamily="34" charset="0"/>
              <a:buChar char="•"/>
            </a:pPr>
            <a:r>
              <a:rPr lang="ru-RU" sz="800" dirty="0">
                <a:latin typeface="Tahoma" pitchFamily="34" charset="0"/>
                <a:ea typeface="Tahoma" pitchFamily="34" charset="0"/>
                <a:cs typeface="Tahoma" pitchFamily="34" charset="0"/>
              </a:rPr>
              <a:t>Данный документ не является, не формирует и не должен рассматриваться в качестве предложения или же приглашения для продажи или участия в подписке, или же, как побуждение к приобретению или же к подписке на какие-либо ценные бумаги, а также этот документ или его часть или же факт его распространения не являются основанием и на них нельзя полагаться в связи с каким-либо предложением, договором, обязательством или же инвестиционным решением, связанными с ним, равно как и он не является рекомендацией относительно ценных бумаг компании. </a:t>
            </a:r>
          </a:p>
          <a:p>
            <a:pPr marL="72000" indent="-72000" algn="just">
              <a:spcBef>
                <a:spcPts val="0"/>
              </a:spcBef>
              <a:buFont typeface="Arial" pitchFamily="34" charset="0"/>
              <a:buChar char="•"/>
            </a:pPr>
            <a:r>
              <a:rPr lang="ru-RU" sz="800" dirty="0">
                <a:latin typeface="Tahoma" pitchFamily="34" charset="0"/>
                <a:ea typeface="Tahoma" pitchFamily="34" charset="0"/>
                <a:cs typeface="Tahoma" pitchFamily="34" charset="0"/>
              </a:rPr>
              <a:t>Изложенная в данном документе информация не являлась предметом независимой проверки. В нем также не содержится каких-либо заверений или гарантий, сформулированных или подразумеваемых и никто не должен полагаться на достоверность, точность и полноту информации или мнения, изложенного здесь. Никто из Компании или каких-либо ее дочерних обществ или аффилированных лиц или их директоров, сотрудников или работников, консультантов или их представителей не принимает какой-либо ответственности (независимо от того, возникла ли она в результате халатности или чего-то другого), прямо или косвенно связанной с использованием этого документа или иным образом возникшей из него. </a:t>
            </a:r>
          </a:p>
          <a:p>
            <a:pPr marL="72000" indent="-72000" algn="just">
              <a:spcBef>
                <a:spcPts val="0"/>
              </a:spcBef>
              <a:buFont typeface="Arial" pitchFamily="34" charset="0"/>
              <a:buChar char="•"/>
            </a:pPr>
            <a:r>
              <a:rPr lang="ru-RU" sz="800" dirty="0">
                <a:latin typeface="Tahoma" pitchFamily="34" charset="0"/>
                <a:ea typeface="Tahoma" pitchFamily="34" charset="0"/>
                <a:cs typeface="Tahoma" pitchFamily="34" charset="0"/>
              </a:rPr>
              <a:t>Данная презентация содержит прогнозные заявления. Все включенные в настоящую презентацию заявления, за исключением заявлений об исторических фактах, включая, но, не ограничиваясь, заявлениями, относящимися к нашему финансовому положению, бизнес-стратегии, планам менеджмента и целям по будущим операциям являются прогнозными заявлениями. Эти прогнозные заявления включают в себя известные и неизвестные риски, факторы неопределенности и иные факторы, которые могут стать причиной того, что наши нынешние показатели, достижения, свершения или же производственные показатели, будут существенно отличаться от тех, которые </a:t>
            </a:r>
            <a:r>
              <a:rPr lang="ru-RU" sz="800" dirty="0" smtClean="0">
                <a:latin typeface="Tahoma" pitchFamily="34" charset="0"/>
                <a:ea typeface="Tahoma" pitchFamily="34" charset="0"/>
                <a:cs typeface="Tahoma" pitchFamily="34" charset="0"/>
              </a:rPr>
              <a:t>сформулированы </a:t>
            </a:r>
            <a:r>
              <a:rPr lang="ru-RU" sz="800" dirty="0">
                <a:latin typeface="Tahoma" pitchFamily="34" charset="0"/>
                <a:ea typeface="Tahoma" pitchFamily="34" charset="0"/>
                <a:cs typeface="Tahoma" pitchFamily="34" charset="0"/>
              </a:rPr>
              <a:t>или подразумеваются под этими прогнозными заявлениями. Данные прогнозные заявления основаны на многочисленных презумпциях относительно нашей нынешней и будущей бизнес-стратегии и среды, в которой мы ожидаем осуществлять свою деятельность в будущем. Важнейшими факторами, которые могут повлиять на наши нынешние показатели, достижения, свершения или же производственные показатели, которые могут существенно отличаться от тех, которые сформулированы или подразумеваются этими прогнозными заявлениями являются, помимо иных факторов, следующие:</a:t>
            </a:r>
          </a:p>
          <a:p>
            <a:pPr marL="180000" lvl="1" indent="180000" algn="just">
              <a:spcBef>
                <a:spcPts val="0"/>
              </a:spcBef>
              <a:buFont typeface="Wingdings" pitchFamily="2" charset="2"/>
              <a:buChar char="§"/>
            </a:pPr>
            <a:r>
              <a:rPr lang="ru-RU" sz="800" dirty="0">
                <a:latin typeface="Tahoma" pitchFamily="34" charset="0"/>
                <a:ea typeface="Tahoma" pitchFamily="34" charset="0"/>
                <a:cs typeface="Tahoma" pitchFamily="34" charset="0"/>
              </a:rPr>
              <a:t>восприятие рыночных услуг, предоставляемых Компанией и ее дочерними обществами;</a:t>
            </a:r>
          </a:p>
          <a:p>
            <a:pPr marL="180000" lvl="1" indent="180000" algn="just">
              <a:spcBef>
                <a:spcPts val="0"/>
              </a:spcBef>
              <a:buFont typeface="Wingdings" pitchFamily="2" charset="2"/>
              <a:buChar char="§"/>
            </a:pPr>
            <a:r>
              <a:rPr lang="ru-RU" sz="800" dirty="0">
                <a:latin typeface="Tahoma" pitchFamily="34" charset="0"/>
                <a:ea typeface="Tahoma" pitchFamily="34" charset="0"/>
                <a:cs typeface="Tahoma" pitchFamily="34" charset="0"/>
              </a:rPr>
              <a:t>волатильность (а) Российской экономики и рынка ценных бумаг и (</a:t>
            </a:r>
            <a:r>
              <a:rPr lang="en-US" sz="800" dirty="0">
                <a:latin typeface="Tahoma" pitchFamily="34" charset="0"/>
                <a:ea typeface="Tahoma" pitchFamily="34" charset="0"/>
                <a:cs typeface="Tahoma" pitchFamily="34" charset="0"/>
              </a:rPr>
              <a:t>b</a:t>
            </a:r>
            <a:r>
              <a:rPr lang="ru-RU" sz="800" dirty="0">
                <a:latin typeface="Tahoma" pitchFamily="34" charset="0"/>
                <a:ea typeface="Tahoma" pitchFamily="34" charset="0"/>
                <a:cs typeface="Tahoma" pitchFamily="34" charset="0"/>
              </a:rPr>
              <a:t>) секторов с высоким уровнем конкуренции, в которых Компания и ее дочерние общества осуществляют свою деятельность;</a:t>
            </a:r>
          </a:p>
          <a:p>
            <a:pPr marL="180000" lvl="1" indent="180000" algn="just">
              <a:spcBef>
                <a:spcPts val="0"/>
              </a:spcBef>
              <a:buFont typeface="Wingdings" pitchFamily="2" charset="2"/>
              <a:buChar char="§"/>
            </a:pPr>
            <a:r>
              <a:rPr lang="ru-RU" sz="800" dirty="0">
                <a:latin typeface="Tahoma" pitchFamily="34" charset="0"/>
                <a:ea typeface="Tahoma" pitchFamily="34" charset="0"/>
                <a:cs typeface="Tahoma" pitchFamily="34" charset="0"/>
              </a:rPr>
              <a:t>изменения в (</a:t>
            </a:r>
            <a:r>
              <a:rPr lang="en-US" sz="800" dirty="0">
                <a:latin typeface="Tahoma" pitchFamily="34" charset="0"/>
                <a:ea typeface="Tahoma" pitchFamily="34" charset="0"/>
                <a:cs typeface="Tahoma" pitchFamily="34" charset="0"/>
              </a:rPr>
              <a:t>a</a:t>
            </a:r>
            <a:r>
              <a:rPr lang="ru-RU" sz="800" dirty="0">
                <a:latin typeface="Tahoma" pitchFamily="34" charset="0"/>
                <a:ea typeface="Tahoma" pitchFamily="34" charset="0"/>
                <a:cs typeface="Tahoma" pitchFamily="34" charset="0"/>
              </a:rPr>
              <a:t>) отечественном и международном законодательстве и налоговом регулировании и (</a:t>
            </a:r>
            <a:r>
              <a:rPr lang="en-US" sz="800" dirty="0">
                <a:latin typeface="Tahoma" pitchFamily="34" charset="0"/>
                <a:ea typeface="Tahoma" pitchFamily="34" charset="0"/>
                <a:cs typeface="Tahoma" pitchFamily="34" charset="0"/>
              </a:rPr>
              <a:t>b</a:t>
            </a:r>
            <a:r>
              <a:rPr lang="ru-RU" sz="800" dirty="0">
                <a:latin typeface="Tahoma" pitchFamily="34" charset="0"/>
                <a:ea typeface="Tahoma" pitchFamily="34" charset="0"/>
                <a:cs typeface="Tahoma" pitchFamily="34" charset="0"/>
              </a:rPr>
              <a:t>) государственных программах, относящихся к финансовым рынкам и рынкам ценных бумаг;</a:t>
            </a:r>
          </a:p>
          <a:p>
            <a:pPr marL="180000" lvl="1" indent="180000" algn="just">
              <a:spcBef>
                <a:spcPts val="0"/>
              </a:spcBef>
              <a:buFont typeface="Wingdings" pitchFamily="2" charset="2"/>
              <a:buChar char="§"/>
            </a:pPr>
            <a:r>
              <a:rPr lang="ru-RU" sz="800" dirty="0">
                <a:latin typeface="Tahoma" pitchFamily="34" charset="0"/>
                <a:ea typeface="Tahoma" pitchFamily="34" charset="0"/>
                <a:cs typeface="Tahoma" pitchFamily="34" charset="0"/>
              </a:rPr>
              <a:t>ростом уровня конкуренции со стороны новых игроков на рынке России;</a:t>
            </a:r>
          </a:p>
          <a:p>
            <a:pPr marL="180000" lvl="1" indent="180000" algn="just">
              <a:spcBef>
                <a:spcPts val="0"/>
              </a:spcBef>
              <a:buFont typeface="Wingdings" pitchFamily="2" charset="2"/>
              <a:buChar char="§"/>
            </a:pPr>
            <a:r>
              <a:rPr lang="ru-RU" sz="800" dirty="0">
                <a:latin typeface="Tahoma" pitchFamily="34" charset="0"/>
                <a:ea typeface="Tahoma" pitchFamily="34" charset="0"/>
                <a:cs typeface="Tahoma" pitchFamily="34" charset="0"/>
              </a:rPr>
              <a:t>способность успевать за быстрыми изменениями в научно-технической среде, включая способность использовать расширенные функциональные возможности, которые популярны среди клиентов Компании и ее дочерних обществ;</a:t>
            </a:r>
          </a:p>
          <a:p>
            <a:pPr marL="180000" lvl="1" indent="180000" algn="just">
              <a:spcBef>
                <a:spcPts val="0"/>
              </a:spcBef>
              <a:buFont typeface="Wingdings" pitchFamily="2" charset="2"/>
              <a:buChar char="§"/>
            </a:pPr>
            <a:r>
              <a:rPr lang="ru-RU" sz="800" dirty="0">
                <a:latin typeface="Tahoma" pitchFamily="34" charset="0"/>
                <a:ea typeface="Tahoma" pitchFamily="34" charset="0"/>
                <a:cs typeface="Tahoma" pitchFamily="34" charset="0"/>
              </a:rPr>
              <a:t>способность сохранять преемственность процесса внедрения новых конкурентных продуктов и услуг, равно как и поддержка конкурентоспособности;</a:t>
            </a:r>
          </a:p>
          <a:p>
            <a:pPr marL="180000" lvl="1" indent="180000" algn="just">
              <a:spcBef>
                <a:spcPts val="0"/>
              </a:spcBef>
              <a:buFont typeface="Wingdings" pitchFamily="2" charset="2"/>
              <a:buChar char="§"/>
            </a:pPr>
            <a:r>
              <a:rPr lang="ru-RU" sz="800" dirty="0">
                <a:latin typeface="Tahoma" pitchFamily="34" charset="0"/>
                <a:ea typeface="Tahoma" pitchFamily="34" charset="0"/>
                <a:cs typeface="Tahoma" pitchFamily="34" charset="0"/>
              </a:rPr>
              <a:t>способность привлекать новых клиентов на отечественный рынок и в зарубежных юрисдикциях;</a:t>
            </a:r>
          </a:p>
          <a:p>
            <a:pPr marL="180000" indent="180000" algn="just">
              <a:spcBef>
                <a:spcPts val="0"/>
              </a:spcBef>
              <a:buFont typeface="Wingdings" pitchFamily="2" charset="2"/>
              <a:buChar char="§"/>
            </a:pPr>
            <a:r>
              <a:rPr lang="ru-RU" sz="800" dirty="0">
                <a:latin typeface="Tahoma" pitchFamily="34" charset="0"/>
                <a:ea typeface="Tahoma" pitchFamily="34" charset="0"/>
                <a:cs typeface="Tahoma" pitchFamily="34" charset="0"/>
              </a:rPr>
              <a:t>способность увеличивать предложение продукции в зарубежных юрисдикциях.</a:t>
            </a:r>
          </a:p>
          <a:p>
            <a:pPr marL="72000" indent="-72000" algn="just">
              <a:spcBef>
                <a:spcPts val="0"/>
              </a:spcBef>
              <a:buFont typeface="Arial" pitchFamily="34" charset="0"/>
              <a:buChar char="•"/>
            </a:pPr>
            <a:r>
              <a:rPr lang="ru-RU" sz="800" dirty="0">
                <a:latin typeface="Tahoma" pitchFamily="34" charset="0"/>
                <a:ea typeface="Tahoma" pitchFamily="34" charset="0"/>
                <a:cs typeface="Tahoma" pitchFamily="34" charset="0"/>
              </a:rPr>
              <a:t>Прогнозные заявления делаются только на дату настоящей презентации, и мы точно отрицаем наличие любых обязательств по обновлению или пересмотру прогнозных заявлений в настоящей презентации в связи с изменениями наших ожиданий, или перемен в условиях или обстоятельствах, на которых основаны эти прогнозные заявления. </a:t>
            </a:r>
            <a:endParaRPr lang="ru-RU" sz="800" dirty="0" smtClean="0">
              <a:latin typeface="Tahoma" pitchFamily="34" charset="0"/>
              <a:ea typeface="Tahoma" pitchFamily="34" charset="0"/>
              <a:cs typeface="Tahoma" pitchFamily="34" charset="0"/>
            </a:endParaRPr>
          </a:p>
        </p:txBody>
      </p:sp>
      <p:sp>
        <p:nvSpPr>
          <p:cNvPr id="4" name="Заголовок 3"/>
          <p:cNvSpPr>
            <a:spLocks noGrp="1"/>
          </p:cNvSpPr>
          <p:nvPr>
            <p:ph type="title"/>
          </p:nvPr>
        </p:nvSpPr>
        <p:spPr/>
        <p:txBody>
          <a:bodyPr/>
          <a:lstStyle/>
          <a:p>
            <a:r>
              <a:rPr lang="ru-RU" b="1" dirty="0" smtClean="0"/>
              <a:t>УСЛОВИЯ РАСКРЫТИЯ ИНФОРМАЦИИ</a:t>
            </a:r>
            <a:endParaRPr lang="ru-RU" b="1" dirty="0"/>
          </a:p>
        </p:txBody>
      </p:sp>
    </p:spTree>
    <p:extLst>
      <p:ext uri="{BB962C8B-B14F-4D97-AF65-F5344CB8AC3E}">
        <p14:creationId xmlns:p14="http://schemas.microsoft.com/office/powerpoint/2010/main" val="2310525414"/>
      </p:ext>
    </p:extLst>
  </p:cSld>
  <p:clrMapOvr>
    <a:masterClrMapping/>
  </p:clrMapOvr>
  <p:timing>
    <p:tnLst>
      <p:par>
        <p:cTn id="1" dur="indefinite" restart="never" nodeType="tmRoot"/>
      </p:par>
    </p:tnLst>
  </p:timing>
</p:sld>
</file>

<file path=ppt/theme/theme1.xml><?xml version="1.0" encoding="utf-8"?>
<a:theme xmlns:a="http://schemas.openxmlformats.org/drawingml/2006/main" name="ME-RU">
  <a:themeElements>
    <a:clrScheme name="Moscow Exchange">
      <a:dk1>
        <a:srgbClr val="000000"/>
      </a:dk1>
      <a:lt1>
        <a:sysClr val="window" lastClr="FFFFFF"/>
      </a:lt1>
      <a:dk2>
        <a:srgbClr val="CCCCCC"/>
      </a:dk2>
      <a:lt2>
        <a:srgbClr val="E6E6E6"/>
      </a:lt2>
      <a:accent1>
        <a:srgbClr val="63B1E5"/>
      </a:accent1>
      <a:accent2>
        <a:srgbClr val="A2AD00"/>
      </a:accent2>
      <a:accent3>
        <a:srgbClr val="E26EB2"/>
      </a:accent3>
      <a:accent4>
        <a:srgbClr val="FFA100"/>
      </a:accent4>
      <a:accent5>
        <a:srgbClr val="002F5F"/>
      </a:accent5>
      <a:accent6>
        <a:srgbClr val="53682B"/>
      </a:accent6>
      <a:hlink>
        <a:srgbClr val="593160"/>
      </a:hlink>
      <a:folHlink>
        <a:srgbClr val="8D3C1E"/>
      </a:folHlink>
    </a:clrScheme>
    <a:fontScheme name="Moscow Excha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долговой рынок новый формат">
  <a:themeElements>
    <a:clrScheme name="Moscow Exchange">
      <a:dk1>
        <a:srgbClr val="000000"/>
      </a:dk1>
      <a:lt1>
        <a:sysClr val="window" lastClr="FFFFFF"/>
      </a:lt1>
      <a:dk2>
        <a:srgbClr val="58645E"/>
      </a:dk2>
      <a:lt2>
        <a:srgbClr val="E6E6E6"/>
      </a:lt2>
      <a:accent1>
        <a:srgbClr val="C60C30"/>
      </a:accent1>
      <a:accent2>
        <a:srgbClr val="ED1D24"/>
      </a:accent2>
      <a:accent3>
        <a:srgbClr val="6EB478"/>
      </a:accent3>
      <a:accent4>
        <a:srgbClr val="2D87C3"/>
      </a:accent4>
      <a:accent5>
        <a:srgbClr val="78CDE6"/>
      </a:accent5>
      <a:accent6>
        <a:srgbClr val="FFA519"/>
      </a:accent6>
      <a:hlink>
        <a:srgbClr val="00007F"/>
      </a:hlink>
      <a:folHlink>
        <a:srgbClr val="632423"/>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ME_presentation_RU">
  <a:themeElements>
    <a:clrScheme name="Moscow Exchange">
      <a:dk1>
        <a:srgbClr val="000000"/>
      </a:dk1>
      <a:lt1>
        <a:sysClr val="window" lastClr="FFFFFF"/>
      </a:lt1>
      <a:dk2>
        <a:srgbClr val="58645E"/>
      </a:dk2>
      <a:lt2>
        <a:srgbClr val="E6E6E6"/>
      </a:lt2>
      <a:accent1>
        <a:srgbClr val="C60C30"/>
      </a:accent1>
      <a:accent2>
        <a:srgbClr val="ED1D24"/>
      </a:accent2>
      <a:accent3>
        <a:srgbClr val="6EB478"/>
      </a:accent3>
      <a:accent4>
        <a:srgbClr val="2D87C3"/>
      </a:accent4>
      <a:accent5>
        <a:srgbClr val="78CDE6"/>
      </a:accent5>
      <a:accent6>
        <a:srgbClr val="FFA519"/>
      </a:accent6>
      <a:hlink>
        <a:srgbClr val="00007F"/>
      </a:hlink>
      <a:folHlink>
        <a:srgbClr val="632423"/>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ME-RU">
  <a:themeElements>
    <a:clrScheme name="Moscow Exchange">
      <a:dk1>
        <a:srgbClr val="000000"/>
      </a:dk1>
      <a:lt1>
        <a:sysClr val="window" lastClr="FFFFFF"/>
      </a:lt1>
      <a:dk2>
        <a:srgbClr val="CCCCCC"/>
      </a:dk2>
      <a:lt2>
        <a:srgbClr val="E6E6E6"/>
      </a:lt2>
      <a:accent1>
        <a:srgbClr val="63B1E5"/>
      </a:accent1>
      <a:accent2>
        <a:srgbClr val="A2AD00"/>
      </a:accent2>
      <a:accent3>
        <a:srgbClr val="E26EB2"/>
      </a:accent3>
      <a:accent4>
        <a:srgbClr val="FFA100"/>
      </a:accent4>
      <a:accent5>
        <a:srgbClr val="002F5F"/>
      </a:accent5>
      <a:accent6>
        <a:srgbClr val="53682B"/>
      </a:accent6>
      <a:hlink>
        <a:srgbClr val="593160"/>
      </a:hlink>
      <a:folHlink>
        <a:srgbClr val="8D3C1E"/>
      </a:folHlink>
    </a:clrScheme>
    <a:fontScheme name="Moscow Excha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_ME-RU">
  <a:themeElements>
    <a:clrScheme name="Moscow Exchange">
      <a:dk1>
        <a:srgbClr val="000000"/>
      </a:dk1>
      <a:lt1>
        <a:sysClr val="window" lastClr="FFFFFF"/>
      </a:lt1>
      <a:dk2>
        <a:srgbClr val="CCCCCC"/>
      </a:dk2>
      <a:lt2>
        <a:srgbClr val="E6E6E6"/>
      </a:lt2>
      <a:accent1>
        <a:srgbClr val="63B1E5"/>
      </a:accent1>
      <a:accent2>
        <a:srgbClr val="A2AD00"/>
      </a:accent2>
      <a:accent3>
        <a:srgbClr val="E26EB2"/>
      </a:accent3>
      <a:accent4>
        <a:srgbClr val="FFA100"/>
      </a:accent4>
      <a:accent5>
        <a:srgbClr val="002F5F"/>
      </a:accent5>
      <a:accent6>
        <a:srgbClr val="53682B"/>
      </a:accent6>
      <a:hlink>
        <a:srgbClr val="593160"/>
      </a:hlink>
      <a:folHlink>
        <a:srgbClr val="8D3C1E"/>
      </a:folHlink>
    </a:clrScheme>
    <a:fontScheme name="Moscow Excha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3_ME-RU">
  <a:themeElements>
    <a:clrScheme name="Moscow Exchange">
      <a:dk1>
        <a:srgbClr val="000000"/>
      </a:dk1>
      <a:lt1>
        <a:sysClr val="window" lastClr="FFFFFF"/>
      </a:lt1>
      <a:dk2>
        <a:srgbClr val="CCCCCC"/>
      </a:dk2>
      <a:lt2>
        <a:srgbClr val="E6E6E6"/>
      </a:lt2>
      <a:accent1>
        <a:srgbClr val="63B1E5"/>
      </a:accent1>
      <a:accent2>
        <a:srgbClr val="A2AD00"/>
      </a:accent2>
      <a:accent3>
        <a:srgbClr val="E26EB2"/>
      </a:accent3>
      <a:accent4>
        <a:srgbClr val="FFA100"/>
      </a:accent4>
      <a:accent5>
        <a:srgbClr val="002F5F"/>
      </a:accent5>
      <a:accent6>
        <a:srgbClr val="53682B"/>
      </a:accent6>
      <a:hlink>
        <a:srgbClr val="593160"/>
      </a:hlink>
      <a:folHlink>
        <a:srgbClr val="8D3C1E"/>
      </a:folHlink>
    </a:clrScheme>
    <a:fontScheme name="Moscow Excha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4_ME-RU">
  <a:themeElements>
    <a:clrScheme name="Moscow Exchange">
      <a:dk1>
        <a:srgbClr val="000000"/>
      </a:dk1>
      <a:lt1>
        <a:sysClr val="window" lastClr="FFFFFF"/>
      </a:lt1>
      <a:dk2>
        <a:srgbClr val="CCCCCC"/>
      </a:dk2>
      <a:lt2>
        <a:srgbClr val="E6E6E6"/>
      </a:lt2>
      <a:accent1>
        <a:srgbClr val="63B1E5"/>
      </a:accent1>
      <a:accent2>
        <a:srgbClr val="A2AD00"/>
      </a:accent2>
      <a:accent3>
        <a:srgbClr val="E26EB2"/>
      </a:accent3>
      <a:accent4>
        <a:srgbClr val="FFA100"/>
      </a:accent4>
      <a:accent5>
        <a:srgbClr val="002F5F"/>
      </a:accent5>
      <a:accent6>
        <a:srgbClr val="53682B"/>
      </a:accent6>
      <a:hlink>
        <a:srgbClr val="593160"/>
      </a:hlink>
      <a:folHlink>
        <a:srgbClr val="8D3C1E"/>
      </a:folHlink>
    </a:clrScheme>
    <a:fontScheme name="Moscow Excha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New Colors">
    <a:dk1>
      <a:sysClr val="windowText" lastClr="000000"/>
    </a:dk1>
    <a:lt1>
      <a:sysClr val="window" lastClr="FFFFFF"/>
    </a:lt1>
    <a:dk2>
      <a:srgbClr val="5D758B"/>
    </a:dk2>
    <a:lt2>
      <a:srgbClr val="EEECE1"/>
    </a:lt2>
    <a:accent1>
      <a:srgbClr val="606F8C"/>
    </a:accent1>
    <a:accent2>
      <a:srgbClr val="C42500"/>
    </a:accent2>
    <a:accent3>
      <a:srgbClr val="9BBB59"/>
    </a:accent3>
    <a:accent4>
      <a:srgbClr val="0047A2"/>
    </a:accent4>
    <a:accent5>
      <a:srgbClr val="7A99AC"/>
    </a:accent5>
    <a:accent6>
      <a:srgbClr val="FF4500"/>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New Colors">
    <a:dk1>
      <a:sysClr val="windowText" lastClr="000000"/>
    </a:dk1>
    <a:lt1>
      <a:sysClr val="window" lastClr="FFFFFF"/>
    </a:lt1>
    <a:dk2>
      <a:srgbClr val="5D758B"/>
    </a:dk2>
    <a:lt2>
      <a:srgbClr val="EEECE1"/>
    </a:lt2>
    <a:accent1>
      <a:srgbClr val="606F8C"/>
    </a:accent1>
    <a:accent2>
      <a:srgbClr val="C42500"/>
    </a:accent2>
    <a:accent3>
      <a:srgbClr val="9BBB59"/>
    </a:accent3>
    <a:accent4>
      <a:srgbClr val="0047A2"/>
    </a:accent4>
    <a:accent5>
      <a:srgbClr val="7A99AC"/>
    </a:accent5>
    <a:accent6>
      <a:srgbClr val="FF4500"/>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презентация_RU</Template>
  <TotalTime>2016</TotalTime>
  <Words>1661</Words>
  <Application>Microsoft Office PowerPoint</Application>
  <PresentationFormat>Экран (4:3)</PresentationFormat>
  <Paragraphs>260</Paragraphs>
  <Slides>12</Slides>
  <Notes>3</Notes>
  <HiddenSlides>0</HiddenSlides>
  <MMClips>0</MMClips>
  <ScaleCrop>false</ScaleCrop>
  <HeadingPairs>
    <vt:vector size="4" baseType="variant">
      <vt:variant>
        <vt:lpstr>Тема</vt:lpstr>
      </vt:variant>
      <vt:variant>
        <vt:i4>8</vt:i4>
      </vt:variant>
      <vt:variant>
        <vt:lpstr>Заголовки слайдов</vt:lpstr>
      </vt:variant>
      <vt:variant>
        <vt:i4>12</vt:i4>
      </vt:variant>
    </vt:vector>
  </HeadingPairs>
  <TitlesOfParts>
    <vt:vector size="20" baseType="lpstr">
      <vt:lpstr>ME-RU</vt:lpstr>
      <vt:lpstr>долговой рынок новый формат</vt:lpstr>
      <vt:lpstr>3_ME_presentation_RU</vt:lpstr>
      <vt:lpstr>1_Тема Office</vt:lpstr>
      <vt:lpstr>2_ME-RU</vt:lpstr>
      <vt:lpstr>1_ME-RU</vt:lpstr>
      <vt:lpstr>3_ME-RU</vt:lpstr>
      <vt:lpstr>4_ME-RU</vt:lpstr>
      <vt:lpstr>18 апреля 2013 года, Киев</vt:lpstr>
      <vt:lpstr>МОСКОВСКАЯ БИРЖА -  одна из крупнейших бирж стран BRICS, лидер в Центральной и Восточной Европе</vt:lpstr>
      <vt:lpstr>ПРЕИМУЩЕСТВА МОСКОВСКОЙ БИРЖИ НА ПЕРВИЧНОМ РЫНКЕ</vt:lpstr>
      <vt:lpstr>ВЫСОКОЛИКВИДНЫЙ ВТОРИЧНЫЙ РЫНОК</vt:lpstr>
      <vt:lpstr>КЛЮЧЕВЫЕ ПРОБЛЕМЫ МОДЕРНИЗАЦИИ РЫНКА ЦЕННЫХ БУМАГ</vt:lpstr>
      <vt:lpstr>НРД – ЦЕНТРАЛЬНЫЙ ДЕПОЗИТАРИЙ В РОССИИ</vt:lpstr>
      <vt:lpstr>ОТКРЫТИЕ СЧЕТОВ ИНОСТРАННОГО НОМИНАЛЬНОГО ДЕРЖАТЕЛЯ: EUROCLEAR и CLEARSTREAM</vt:lpstr>
      <vt:lpstr>ГРАФИК ЗАПУСКА ТОРГОВ Т+2</vt:lpstr>
      <vt:lpstr>ЭТАПЫ ДОПУСКА К ТОРГАМ НА МОСКОВСКОЙ БИРЖЕ ИНОСТРАННЫХ ОБЛИГАЦИЙ</vt:lpstr>
      <vt:lpstr>ЭМИССИЯ ОБЛИГАЦИЙ РОССИЙСКИМ ЮРИДИЧЕСКИМ ЛИЦОМ</vt:lpstr>
      <vt:lpstr>ТАРИФЫ</vt:lpstr>
      <vt:lpstr>УСЛОВИЯ РАСКРЫТИЯ ИНФОРМАЦИИ</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Константинова Анна Вадимовна</dc:creator>
  <cp:lastModifiedBy>Ведмецкая Анна Владимировна</cp:lastModifiedBy>
  <cp:revision>59</cp:revision>
  <dcterms:created xsi:type="dcterms:W3CDTF">2013-03-11T11:21:42Z</dcterms:created>
  <dcterms:modified xsi:type="dcterms:W3CDTF">2013-04-17T11:28:56Z</dcterms:modified>
</cp:coreProperties>
</file>